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71" r:id="rId5"/>
    <p:sldId id="268" r:id="rId6"/>
    <p:sldId id="269" r:id="rId7"/>
    <p:sldId id="270"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79A"/>
    <a:srgbClr val="8671A1"/>
    <a:srgbClr val="422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7"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6CC18-4B45-A65E-5C09-501FDFBAC9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33D10A1-4595-036D-1E0F-233138DC3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74FEFD6-2286-7F0A-89A4-88047CD741C6}"/>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0BF1D5F5-8F06-2A1B-995D-66B2ABC767B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37D1F1-D9BB-E667-D685-94AAE80EC90A}"/>
              </a:ext>
            </a:extLst>
          </p:cNvPr>
          <p:cNvSpPr>
            <a:spLocks noGrp="1"/>
          </p:cNvSpPr>
          <p:nvPr>
            <p:ph type="sldNum" sz="quarter" idx="12"/>
          </p:nvPr>
        </p:nvSpPr>
        <p:spPr/>
        <p:txBody>
          <a:bodyPr/>
          <a:lstStyle/>
          <a:p>
            <a:fld id="{0C7C0533-AEA6-4655-8333-D20E5F6A5783}" type="slidenum">
              <a:rPr lang="es-MX" smtClean="0"/>
              <a:t>‹Nº›</a:t>
            </a:fld>
            <a:endParaRPr lang="es-MX"/>
          </a:p>
        </p:txBody>
      </p:sp>
      <p:pic>
        <p:nvPicPr>
          <p:cNvPr id="9" name="Imagen 8">
            <a:extLst>
              <a:ext uri="{FF2B5EF4-FFF2-40B4-BE49-F238E27FC236}">
                <a16:creationId xmlns:a16="http://schemas.microsoft.com/office/drawing/2014/main" id="{C930B4A7-0CC5-6686-1206-FA8FF6D2C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10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1EF1-3B66-533E-0009-7C187FEE7E0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48C3111-3626-839C-CE1C-F36B913C67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6C0D382-82FA-DF4A-F791-2AC7F50B4F00}"/>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86811A64-0E92-B236-7055-21690A8C87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552D05F-8829-549E-8456-ADAB9D9F6DF7}"/>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301511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3BFC53-0C45-C890-3C99-227616DB36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646CD21-9658-0D98-63A8-D0DC4D91A8E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19239D4-A638-7D88-C262-A271E800DDBB}"/>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99197262-0C22-AC3C-77A2-49A2923E43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E6C505-76EB-1305-EA3F-F8AC6958F3A1}"/>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52616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95DBC-7080-77C8-0423-F771CAB0BD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B47F4C6-ED5F-E9AB-9542-EED5568370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19B46A-80CB-87AF-8AB4-5D957CA3DBF8}"/>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FCD6351B-0D2B-398C-7D3B-6F7341B14EB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EE048D-89A4-B5CC-F937-BC88B214487C}"/>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108008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AB75B-6610-B480-8F80-3A459D43F3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452F57B-E6ED-8AB7-DDE2-361F895AB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F60001-7080-6A5F-6558-C0740B6782C5}"/>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90719532-281B-271A-6721-5E1B1688B01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AD875B2-CD78-1FF3-D75C-9071002E101D}"/>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18190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D698E-8E38-4B12-AA4A-E5C5C4CC713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882A899-DAE4-5D91-7A6A-4C03BE8E24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AC44397-FE4F-7518-A965-E4AAA9B5D69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11AEC0D-49B8-3B3E-FE41-30DD132D5887}"/>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6" name="Marcador de pie de página 5">
            <a:extLst>
              <a:ext uri="{FF2B5EF4-FFF2-40B4-BE49-F238E27FC236}">
                <a16:creationId xmlns:a16="http://schemas.microsoft.com/office/drawing/2014/main" id="{DEA63C7F-6FC9-5BA0-8E5E-FC358224ECE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77DAC81-655E-9942-2345-B983B5E3343D}"/>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14176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1BDC2-8232-D0CE-EE18-590F7659FBF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2B41E06-DC8A-CC23-8779-A8AF6E6B0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827ABA-0C57-917D-3D45-6510D0C42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CAE49E6-8B56-C081-06DB-0F5BFC122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FE90D3-4254-608E-6477-E30AEFAFFC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E3CA2E4-CD8B-E7EB-DEBA-DC3A1846162F}"/>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8" name="Marcador de pie de página 7">
            <a:extLst>
              <a:ext uri="{FF2B5EF4-FFF2-40B4-BE49-F238E27FC236}">
                <a16:creationId xmlns:a16="http://schemas.microsoft.com/office/drawing/2014/main" id="{84590E20-BCEF-6C4E-B739-C6021A6A57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B0118E2-9964-F18F-E963-C24B589EE6F4}"/>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208331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A3BCA-3D4C-A4CF-2157-07C327262F7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BDA5273-9DF3-5E7A-EF49-C1DCADA2D79A}"/>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4" name="Marcador de pie de página 3">
            <a:extLst>
              <a:ext uri="{FF2B5EF4-FFF2-40B4-BE49-F238E27FC236}">
                <a16:creationId xmlns:a16="http://schemas.microsoft.com/office/drawing/2014/main" id="{7CB4A19A-2594-D19F-C3E2-E3CC4FBC95D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8407300-2706-A5C5-0CCB-095F45143364}"/>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36545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8E210F-F146-D6BF-92D6-C7E2C56164B8}"/>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3" name="Marcador de pie de página 2">
            <a:extLst>
              <a:ext uri="{FF2B5EF4-FFF2-40B4-BE49-F238E27FC236}">
                <a16:creationId xmlns:a16="http://schemas.microsoft.com/office/drawing/2014/main" id="{58528D9E-C74D-AB30-CF90-004E4A3AEBC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87AE882-2D8F-E182-5B5B-B49ED2EFBE3C}"/>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118732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9AB3D-C7E5-6314-6424-0E09CF5FC3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F24E86C-7AEA-CFA5-5FA4-46ED39544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A8C31DC-0FCC-284F-96D8-B1145CCBD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8FC5C5-8E90-DA7E-8408-7FC737992E6A}"/>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6" name="Marcador de pie de página 5">
            <a:extLst>
              <a:ext uri="{FF2B5EF4-FFF2-40B4-BE49-F238E27FC236}">
                <a16:creationId xmlns:a16="http://schemas.microsoft.com/office/drawing/2014/main" id="{80375387-B329-94FE-04A7-A904E2338E9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5E9339C-1464-AA3E-9065-9759D0983576}"/>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424107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437F-37DD-16DC-D308-E740515CD8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8CF47EF-E405-85AC-D561-44A4EACB2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37CDF04-9A4F-1491-AB0F-8C3609E2A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50D93B-1242-6AF5-6B8C-264EDF8CE370}"/>
              </a:ext>
            </a:extLst>
          </p:cNvPr>
          <p:cNvSpPr>
            <a:spLocks noGrp="1"/>
          </p:cNvSpPr>
          <p:nvPr>
            <p:ph type="dt" sz="half" idx="10"/>
          </p:nvPr>
        </p:nvSpPr>
        <p:spPr/>
        <p:txBody>
          <a:bodyPr/>
          <a:lstStyle/>
          <a:p>
            <a:fld id="{26D27D30-B5C8-46BD-9EF6-E3CC1B757B01}" type="datetimeFigureOut">
              <a:rPr lang="es-MX" smtClean="0"/>
              <a:t>26/06/2023</a:t>
            </a:fld>
            <a:endParaRPr lang="es-MX"/>
          </a:p>
        </p:txBody>
      </p:sp>
      <p:sp>
        <p:nvSpPr>
          <p:cNvPr id="6" name="Marcador de pie de página 5">
            <a:extLst>
              <a:ext uri="{FF2B5EF4-FFF2-40B4-BE49-F238E27FC236}">
                <a16:creationId xmlns:a16="http://schemas.microsoft.com/office/drawing/2014/main" id="{0FB49B58-A70F-AE12-894E-0A97C1864EF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5D52B6D-1179-2DFB-9835-EE36FE782FEF}"/>
              </a:ext>
            </a:extLst>
          </p:cNvPr>
          <p:cNvSpPr>
            <a:spLocks noGrp="1"/>
          </p:cNvSpPr>
          <p:nvPr>
            <p:ph type="sldNum" sz="quarter" idx="12"/>
          </p:nvPr>
        </p:nvSpPr>
        <p:spPr/>
        <p:txBody>
          <a:bodyPr/>
          <a:lstStyle/>
          <a:p>
            <a:fld id="{0C7C0533-AEA6-4655-8333-D20E5F6A5783}" type="slidenum">
              <a:rPr lang="es-MX" smtClean="0"/>
              <a:t>‹Nº›</a:t>
            </a:fld>
            <a:endParaRPr lang="es-MX"/>
          </a:p>
        </p:txBody>
      </p:sp>
    </p:spTree>
    <p:extLst>
      <p:ext uri="{BB962C8B-B14F-4D97-AF65-F5344CB8AC3E}">
        <p14:creationId xmlns:p14="http://schemas.microsoft.com/office/powerpoint/2010/main" val="385434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84DFDD-43E0-72AD-9C7E-6E17B6B88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C5BA94D-9086-3352-5479-9BA60E0A0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94E4D05-14BB-24E2-D91B-283B30F93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D30-B5C8-46BD-9EF6-E3CC1B757B01}" type="datetimeFigureOut">
              <a:rPr lang="es-MX" smtClean="0"/>
              <a:t>26/06/2023</a:t>
            </a:fld>
            <a:endParaRPr lang="es-MX"/>
          </a:p>
        </p:txBody>
      </p:sp>
      <p:sp>
        <p:nvSpPr>
          <p:cNvPr id="5" name="Marcador de pie de página 4">
            <a:extLst>
              <a:ext uri="{FF2B5EF4-FFF2-40B4-BE49-F238E27FC236}">
                <a16:creationId xmlns:a16="http://schemas.microsoft.com/office/drawing/2014/main" id="{30F95BB4-A377-90D3-BDEE-EEF326822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B531340-9356-99CD-7C4D-6AE4AB5B5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C0533-AEA6-4655-8333-D20E5F6A5783}" type="slidenum">
              <a:rPr lang="es-MX" smtClean="0"/>
              <a:t>‹Nº›</a:t>
            </a:fld>
            <a:endParaRPr lang="es-MX"/>
          </a:p>
        </p:txBody>
      </p:sp>
      <p:pic>
        <p:nvPicPr>
          <p:cNvPr id="13" name="Imagen 12">
            <a:extLst>
              <a:ext uri="{FF2B5EF4-FFF2-40B4-BE49-F238E27FC236}">
                <a16:creationId xmlns:a16="http://schemas.microsoft.com/office/drawing/2014/main" id="{D086F158-8471-75B0-A1CA-5FC1960D0D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720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80B7E-CFA9-F5AD-5E5E-DD5E7E96A58E}"/>
              </a:ext>
            </a:extLst>
          </p:cNvPr>
          <p:cNvSpPr>
            <a:spLocks noGrp="1"/>
          </p:cNvSpPr>
          <p:nvPr>
            <p:ph type="ctrTitle"/>
          </p:nvPr>
        </p:nvSpPr>
        <p:spPr>
          <a:xfrm>
            <a:off x="2629046" y="2966659"/>
            <a:ext cx="9129565" cy="750609"/>
          </a:xfrm>
        </p:spPr>
        <p:txBody>
          <a:bodyPr>
            <a:noAutofit/>
          </a:bodyPr>
          <a:lstStyle/>
          <a:p>
            <a:r>
              <a:rPr lang="es-MX" sz="2800" b="1" dirty="0">
                <a:effectLst/>
                <a:latin typeface="Roboto" pitchFamily="2" charset="0"/>
                <a:ea typeface="Calibri" panose="020F0502020204030204" pitchFamily="34" charset="0"/>
                <a:cs typeface="Times New Roman" panose="02020603050405020304" pitchFamily="18" charset="0"/>
              </a:rPr>
              <a:t>Portal de Sentencias sobre Derechos Económicos, Sociales, Culturales y Ambientales</a:t>
            </a:r>
            <a:br>
              <a:rPr lang="es-MX" sz="2800" b="1" dirty="0">
                <a:effectLst/>
                <a:latin typeface="Roboto" pitchFamily="2" charset="0"/>
                <a:ea typeface="Calibri" panose="020F0502020204030204" pitchFamily="34" charset="0"/>
                <a:cs typeface="Times New Roman" panose="02020603050405020304" pitchFamily="18" charset="0"/>
              </a:rPr>
            </a:br>
            <a:r>
              <a:rPr lang="es-MX" sz="2800" b="1" dirty="0">
                <a:effectLst/>
                <a:latin typeface="Roboto" pitchFamily="2" charset="0"/>
                <a:ea typeface="Calibri" panose="020F0502020204030204" pitchFamily="34" charset="0"/>
                <a:cs typeface="Times New Roman" panose="02020603050405020304" pitchFamily="18" charset="0"/>
              </a:rPr>
              <a:t> (PORTAL DESCA)</a:t>
            </a:r>
            <a:endParaRPr lang="es-MX" sz="1800" dirty="0">
              <a:latin typeface="Avenir Next LT Pro Demi" panose="020B0704020202020204" pitchFamily="34" charset="0"/>
            </a:endParaRPr>
          </a:p>
        </p:txBody>
      </p:sp>
      <p:sp>
        <p:nvSpPr>
          <p:cNvPr id="3" name="Subtítulo 2">
            <a:extLst>
              <a:ext uri="{FF2B5EF4-FFF2-40B4-BE49-F238E27FC236}">
                <a16:creationId xmlns:a16="http://schemas.microsoft.com/office/drawing/2014/main" id="{0D0A6C4A-4455-2643-695D-A07D7D488557}"/>
              </a:ext>
            </a:extLst>
          </p:cNvPr>
          <p:cNvSpPr>
            <a:spLocks noGrp="1"/>
          </p:cNvSpPr>
          <p:nvPr>
            <p:ph type="subTitle" idx="1"/>
          </p:nvPr>
        </p:nvSpPr>
        <p:spPr>
          <a:xfrm>
            <a:off x="5509488" y="5609428"/>
            <a:ext cx="6096001" cy="339046"/>
          </a:xfrm>
        </p:spPr>
        <p:txBody>
          <a:bodyPr>
            <a:normAutofit/>
          </a:bodyPr>
          <a:lstStyle/>
          <a:p>
            <a:pPr algn="r"/>
            <a:r>
              <a:rPr lang="es-MX" sz="1400" dirty="0">
                <a:latin typeface="Avenir Next LT Pro Demi" panose="020B0604020202020204" pitchFamily="34" charset="0"/>
              </a:rPr>
              <a:t>28 al 30 de junio de 2023, Santa Cruz, Bolivia</a:t>
            </a:r>
          </a:p>
        </p:txBody>
      </p:sp>
      <p:sp>
        <p:nvSpPr>
          <p:cNvPr id="4" name="Título 1">
            <a:extLst>
              <a:ext uri="{FF2B5EF4-FFF2-40B4-BE49-F238E27FC236}">
                <a16:creationId xmlns:a16="http://schemas.microsoft.com/office/drawing/2014/main" id="{86C6CA90-48C1-960E-CACB-88D24E8285C5}"/>
              </a:ext>
            </a:extLst>
          </p:cNvPr>
          <p:cNvSpPr txBox="1">
            <a:spLocks/>
          </p:cNvSpPr>
          <p:nvPr/>
        </p:nvSpPr>
        <p:spPr>
          <a:xfrm>
            <a:off x="3233001" y="4306173"/>
            <a:ext cx="7921657" cy="3390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1800" b="1" dirty="0">
              <a:effectLst/>
              <a:latin typeface="Roboto" pitchFamily="2" charset="0"/>
              <a:ea typeface="Calibri" panose="020F0502020204030204" pitchFamily="34" charset="0"/>
              <a:cs typeface="Times New Roman" panose="02020603050405020304" pitchFamily="18" charset="0"/>
            </a:endParaRPr>
          </a:p>
          <a:p>
            <a:endParaRPr lang="es-MX" sz="1800" b="1" dirty="0">
              <a:latin typeface="Roboto" pitchFamily="2" charset="0"/>
              <a:ea typeface="Calibri" panose="020F0502020204030204" pitchFamily="34" charset="0"/>
              <a:cs typeface="Times New Roman" panose="02020603050405020304" pitchFamily="18" charset="0"/>
            </a:endParaRPr>
          </a:p>
          <a:p>
            <a:endParaRPr lang="es-MX" sz="1800" b="1" dirty="0">
              <a:effectLst/>
              <a:latin typeface="Roboto" pitchFamily="2" charset="0"/>
              <a:ea typeface="Calibri" panose="020F0502020204030204" pitchFamily="34" charset="0"/>
              <a:cs typeface="Times New Roman" panose="02020603050405020304" pitchFamily="18" charset="0"/>
            </a:endParaRPr>
          </a:p>
          <a:p>
            <a:endParaRPr lang="es-MX" sz="1800" b="1" dirty="0">
              <a:latin typeface="Roboto" pitchFamily="2" charset="0"/>
              <a:ea typeface="Calibri" panose="020F0502020204030204" pitchFamily="34" charset="0"/>
              <a:cs typeface="Times New Roman" panose="02020603050405020304" pitchFamily="18" charset="0"/>
            </a:endParaRPr>
          </a:p>
          <a:p>
            <a:r>
              <a:rPr lang="es-MX" sz="1800" b="1" dirty="0">
                <a:effectLst/>
                <a:latin typeface="Roboto" pitchFamily="2" charset="0"/>
                <a:ea typeface="Calibri" panose="020F0502020204030204" pitchFamily="34" charset="0"/>
                <a:cs typeface="Times New Roman" panose="02020603050405020304" pitchFamily="18" charset="0"/>
              </a:rPr>
              <a:t>Cumbre Judicial Iberoamericana</a:t>
            </a:r>
          </a:p>
          <a:p>
            <a:r>
              <a:rPr lang="es-MX" sz="1800" b="1" dirty="0">
                <a:effectLst/>
                <a:latin typeface="Roboto" pitchFamily="2" charset="0"/>
                <a:ea typeface="Calibri" panose="020F0502020204030204" pitchFamily="34" charset="0"/>
                <a:cs typeface="Times New Roman" panose="02020603050405020304" pitchFamily="18" charset="0"/>
              </a:rPr>
              <a:t>Segunda Reunión Preparatoria</a:t>
            </a:r>
            <a:endParaRPr lang="es-MX" sz="2000" dirty="0">
              <a:solidFill>
                <a:srgbClr val="422C88"/>
              </a:solidFill>
              <a:latin typeface="Avenir Next LT Pro Demi" panose="020B0704020202020204" pitchFamily="34" charset="0"/>
            </a:endParaRPr>
          </a:p>
        </p:txBody>
      </p:sp>
    </p:spTree>
    <p:extLst>
      <p:ext uri="{BB962C8B-B14F-4D97-AF65-F5344CB8AC3E}">
        <p14:creationId xmlns:p14="http://schemas.microsoft.com/office/powerpoint/2010/main" val="266606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24664" y="304703"/>
            <a:ext cx="9080343" cy="556181"/>
          </a:xfrm>
        </p:spPr>
        <p:txBody>
          <a:bodyPr>
            <a:normAutofit/>
          </a:bodyPr>
          <a:lstStyle/>
          <a:p>
            <a:pPr algn="r"/>
            <a:r>
              <a:rPr lang="es-MX" sz="2600" b="1" dirty="0">
                <a:solidFill>
                  <a:schemeClr val="bg1"/>
                </a:solidFill>
                <a:latin typeface="Roboto" pitchFamily="2" charset="0"/>
                <a:ea typeface="Roboto" pitchFamily="2" charset="0"/>
              </a:rPr>
              <a:t>Antecedentes</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56341" y="1791676"/>
            <a:ext cx="10912360" cy="4485299"/>
          </a:xfrm>
        </p:spPr>
        <p:txBody>
          <a:bodyPr>
            <a:normAutofit/>
          </a:bodyPr>
          <a:lstStyle/>
          <a:p>
            <a:pPr marL="0" marR="0" indent="0" algn="just">
              <a:lnSpc>
                <a:spcPct val="115000"/>
              </a:lnSpc>
              <a:spcBef>
                <a:spcPts val="600"/>
              </a:spcBef>
              <a:spcAft>
                <a:spcPts val="600"/>
              </a:spcAft>
              <a:buNone/>
            </a:pPr>
            <a:r>
              <a:rPr lang="es-MX" sz="1800" kern="100" dirty="0">
                <a:effectLst/>
                <a:latin typeface="Roboto" pitchFamily="2" charset="0"/>
                <a:ea typeface="Roboto" pitchFamily="2" charset="0"/>
                <a:cs typeface="Times New Roman" panose="02020603050405020304" pitchFamily="18" charset="0"/>
              </a:rPr>
              <a:t>El </a:t>
            </a:r>
            <a:r>
              <a:rPr lang="es-MX" sz="1800" b="1" kern="100" dirty="0">
                <a:solidFill>
                  <a:srgbClr val="15679A"/>
                </a:solidFill>
                <a:effectLst/>
                <a:latin typeface="Roboto" pitchFamily="2" charset="0"/>
                <a:ea typeface="Calibri" panose="020F0502020204030204" pitchFamily="34" charset="0"/>
                <a:cs typeface="Times New Roman" panose="02020603050405020304" pitchFamily="18" charset="0"/>
              </a:rPr>
              <a:t>Portal de Sentencias sobre Derechos Económicos, Sociales, Culturales y Ambientales</a:t>
            </a:r>
            <a:r>
              <a:rPr lang="es-MX" sz="1800" kern="100" dirty="0">
                <a:solidFill>
                  <a:srgbClr val="15679A"/>
                </a:solidFill>
                <a:effectLst/>
                <a:latin typeface="Roboto" pitchFamily="2" charset="0"/>
                <a:ea typeface="Calibri" panose="020F0502020204030204" pitchFamily="34" charset="0"/>
                <a:cs typeface="Times New Roman" panose="02020603050405020304" pitchFamily="18" charset="0"/>
              </a:rPr>
              <a:t> </a:t>
            </a:r>
            <a:r>
              <a:rPr lang="es-MX" sz="1800" kern="100" dirty="0">
                <a:effectLst/>
                <a:latin typeface="Roboto" pitchFamily="2" charset="0"/>
                <a:ea typeface="Calibri" panose="020F0502020204030204" pitchFamily="34" charset="0"/>
                <a:cs typeface="Times New Roman" panose="02020603050405020304" pitchFamily="18" charset="0"/>
              </a:rPr>
              <a:t>(Portal DESCA) es un </a:t>
            </a:r>
            <a:r>
              <a:rPr lang="es-MX" sz="1800" b="1" kern="100" dirty="0">
                <a:solidFill>
                  <a:srgbClr val="15679A"/>
                </a:solidFill>
                <a:effectLst/>
                <a:latin typeface="Roboto" pitchFamily="2" charset="0"/>
                <a:ea typeface="Calibri" panose="020F0502020204030204" pitchFamily="34" charset="0"/>
                <a:cs typeface="Times New Roman" panose="02020603050405020304" pitchFamily="18" charset="0"/>
              </a:rPr>
              <a:t>producto de la XVII Edición de la Cumbre Judicial Iberoamericana</a:t>
            </a:r>
            <a:r>
              <a:rPr lang="es-MX" sz="1800" kern="100" dirty="0">
                <a:solidFill>
                  <a:srgbClr val="15679A"/>
                </a:solidFill>
                <a:effectLst/>
                <a:latin typeface="Roboto" pitchFamily="2" charset="0"/>
                <a:ea typeface="Calibri" panose="020F0502020204030204" pitchFamily="34" charset="0"/>
                <a:cs typeface="Times New Roman" panose="02020603050405020304" pitchFamily="18" charset="0"/>
              </a:rPr>
              <a:t> </a:t>
            </a:r>
            <a:r>
              <a:rPr lang="es-MX" sz="1800" kern="100" dirty="0">
                <a:effectLst/>
                <a:latin typeface="Roboto" pitchFamily="2" charset="0"/>
                <a:ea typeface="Calibri" panose="020F0502020204030204" pitchFamily="34" charset="0"/>
                <a:cs typeface="Times New Roman" panose="02020603050405020304" pitchFamily="18" charset="0"/>
              </a:rPr>
              <a:t>(CJI) que reúne </a:t>
            </a:r>
            <a:r>
              <a:rPr lang="es-MX" sz="1800" b="1" kern="100" dirty="0">
                <a:solidFill>
                  <a:srgbClr val="15679A"/>
                </a:solidFill>
                <a:effectLst/>
                <a:latin typeface="Roboto" pitchFamily="2" charset="0"/>
                <a:ea typeface="Calibri" panose="020F0502020204030204" pitchFamily="34" charset="0"/>
                <a:cs typeface="Times New Roman" panose="02020603050405020304" pitchFamily="18" charset="0"/>
              </a:rPr>
              <a:t>información jurisprudencial relativa a casos resueltos por las cortes supremas de la región iberoamericana</a:t>
            </a:r>
            <a:r>
              <a:rPr lang="es-MX" sz="1800" kern="100" dirty="0">
                <a:solidFill>
                  <a:srgbClr val="15679A"/>
                </a:solidFill>
                <a:effectLst/>
                <a:latin typeface="Roboto" pitchFamily="2" charset="0"/>
                <a:ea typeface="Calibri" panose="020F0502020204030204" pitchFamily="34" charset="0"/>
                <a:cs typeface="Times New Roman" panose="02020603050405020304" pitchFamily="18" charset="0"/>
              </a:rPr>
              <a:t> </a:t>
            </a:r>
            <a:r>
              <a:rPr lang="es-MX" sz="1800" kern="100" dirty="0">
                <a:effectLst/>
                <a:latin typeface="Roboto" pitchFamily="2" charset="0"/>
                <a:ea typeface="Calibri" panose="020F0502020204030204" pitchFamily="34" charset="0"/>
                <a:cs typeface="Times New Roman" panose="02020603050405020304" pitchFamily="18" charset="0"/>
              </a:rPr>
              <a:t>que involucran estos derechos.</a:t>
            </a:r>
          </a:p>
          <a:p>
            <a:pPr marL="685800" marR="0" lvl="0" indent="-276225"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Su coordinación está a cargo de la Suprema Corte de Justicia de la Nación (SJCN), por medio de la Dirección General de Relaciones Institucionales.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0" indent="-276225"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El Portal cuenta a su vez con un apartado de Gráficas de Variables donde se representa de manera gráfica la información extraída de las sentencias remitidas y otro relativo a documentos de organismos internacionales que impulsan la progresividad de los DESCA.</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0" indent="-276225"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Durante la Segunda Reunión Preparatoria de la XX Edición de la CJI, celebrada en 2019, la SCJN presentó una serie de propuestas de mejora, buscando robustecer el catálogo de variables de clasificación de sentencias.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75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24664" y="304703"/>
            <a:ext cx="9080343" cy="556181"/>
          </a:xfrm>
        </p:spPr>
        <p:txBody>
          <a:bodyPr>
            <a:normAutofit/>
          </a:bodyPr>
          <a:lstStyle/>
          <a:p>
            <a:pPr algn="r"/>
            <a:r>
              <a:rPr lang="es-MX" sz="2600" b="1" dirty="0">
                <a:solidFill>
                  <a:schemeClr val="bg1"/>
                </a:solidFill>
                <a:latin typeface="Roboto" pitchFamily="2" charset="0"/>
                <a:ea typeface="Roboto" pitchFamily="2" charset="0"/>
              </a:rPr>
              <a:t>Estatus del Portal DESCA </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70560" y="2145358"/>
            <a:ext cx="10840720" cy="3696642"/>
          </a:xfrm>
        </p:spPr>
        <p:txBody>
          <a:bodyPr>
            <a:normAutofit/>
          </a:bodyPr>
          <a:lstStyle/>
          <a:p>
            <a:pPr marL="0" marR="0" lvl="0" indent="0" algn="just">
              <a:lnSpc>
                <a:spcPct val="115000"/>
              </a:lnSpc>
              <a:spcBef>
                <a:spcPts val="600"/>
              </a:spcBef>
              <a:spcAft>
                <a:spcPts val="600"/>
              </a:spcAft>
              <a:buNone/>
            </a:pPr>
            <a:r>
              <a:rPr lang="es-MX" sz="1800" kern="100" dirty="0">
                <a:effectLst/>
                <a:latin typeface="Roboto" pitchFamily="2" charset="0"/>
                <a:ea typeface="Calibri" panose="020F0502020204030204" pitchFamily="34" charset="0"/>
                <a:cs typeface="Times New Roman" panose="02020603050405020304" pitchFamily="18" charset="0"/>
              </a:rPr>
              <a:t>La </a:t>
            </a:r>
            <a:r>
              <a:rPr lang="es-MX" sz="1800" b="1" kern="100" dirty="0">
                <a:solidFill>
                  <a:srgbClr val="15679A"/>
                </a:solidFill>
                <a:latin typeface="Roboto" pitchFamily="2" charset="0"/>
                <a:cs typeface="Times New Roman" panose="02020603050405020304" pitchFamily="18" charset="0"/>
              </a:rPr>
              <a:t>convocatoria</a:t>
            </a:r>
            <a:r>
              <a:rPr lang="es-MX" sz="1800" kern="100" dirty="0">
                <a:effectLst/>
                <a:latin typeface="Roboto" pitchFamily="2" charset="0"/>
                <a:ea typeface="Calibri" panose="020F0502020204030204" pitchFamily="34" charset="0"/>
                <a:cs typeface="Times New Roman" panose="02020603050405020304" pitchFamily="18" charset="0"/>
              </a:rPr>
              <a:t> para el envío de sentencias en el marco de </a:t>
            </a:r>
            <a:r>
              <a:rPr lang="es-MX" sz="1800" b="1" kern="100" dirty="0">
                <a:solidFill>
                  <a:srgbClr val="15679A"/>
                </a:solidFill>
                <a:latin typeface="Roboto" pitchFamily="2" charset="0"/>
                <a:cs typeface="Times New Roman" panose="02020603050405020304" pitchFamily="18" charset="0"/>
              </a:rPr>
              <a:t>XXI Edición</a:t>
            </a:r>
            <a:r>
              <a:rPr lang="es-MX" sz="1800" kern="100" dirty="0">
                <a:effectLst/>
                <a:latin typeface="Roboto" pitchFamily="2" charset="0"/>
                <a:ea typeface="Calibri" panose="020F0502020204030204" pitchFamily="34" charset="0"/>
                <a:cs typeface="Times New Roman" panose="02020603050405020304" pitchFamily="18" charset="0"/>
              </a:rPr>
              <a:t> se envió a la Secretaría Permanente y se socializó con los países integrantes de la CJI a partir del 15 de noviembre de 2021. Se habilitaron dos períodos de recepción: el primero, del 15 de noviembre de 2021 al 15 de febrero de 2022 y, el segundo, del 1 de julio al 30 de septiembre de 2022.</a:t>
            </a:r>
          </a:p>
          <a:p>
            <a:pPr marL="746125" marR="0" lvl="0" indent="-357188"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Al momento, el Portal DESCA cuenta con un acervo de </a:t>
            </a:r>
            <a:r>
              <a:rPr lang="es-MX" sz="1800" b="1" kern="100" dirty="0">
                <a:solidFill>
                  <a:srgbClr val="15679A"/>
                </a:solidFill>
                <a:effectLst/>
                <a:latin typeface="Roboto" pitchFamily="2" charset="0"/>
                <a:ea typeface="Calibri" panose="020F0502020204030204" pitchFamily="34" charset="0"/>
                <a:cs typeface="Times New Roman" panose="02020603050405020304" pitchFamily="18" charset="0"/>
              </a:rPr>
              <a:t>712 sentencias analizadas de 22 Estados miembros de la CJI</a:t>
            </a:r>
            <a:r>
              <a:rPr lang="es-MX" sz="1800" kern="100" dirty="0">
                <a:solidFill>
                  <a:srgbClr val="15679A"/>
                </a:solidFill>
                <a:effectLst/>
                <a:latin typeface="Roboto" pitchFamily="2" charset="0"/>
                <a:ea typeface="Calibri" panose="020F0502020204030204" pitchFamily="34" charset="0"/>
                <a:cs typeface="Times New Roman" panose="02020603050405020304" pitchFamily="18" charset="0"/>
              </a:rPr>
              <a:t>.</a:t>
            </a:r>
            <a:endParaRPr lang="es-US" sz="1800" kern="100" dirty="0">
              <a:solidFill>
                <a:srgbClr val="15679A"/>
              </a:solidFill>
              <a:latin typeface="Calibri" panose="020F0502020204030204" pitchFamily="34" charset="0"/>
              <a:ea typeface="Calibri" panose="020F0502020204030204" pitchFamily="34" charset="0"/>
              <a:cs typeface="Times New Roman" panose="02020603050405020304" pitchFamily="18" charset="0"/>
            </a:endParaRPr>
          </a:p>
          <a:p>
            <a:pPr marL="746125" marR="0" lvl="0" indent="-357188"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Durante la convocatoria de envío de sentencias correspondiente a esta XXI Edición, se recibieron 115 resoluciones judiciales de tribunales y cortes supremas de 15 países de la región.</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3463" marR="0" lvl="1" indent="-276225" algn="just">
              <a:lnSpc>
                <a:spcPct val="115000"/>
              </a:lnSpc>
              <a:spcBef>
                <a:spcPts val="600"/>
              </a:spcBef>
              <a:spcAft>
                <a:spcPts val="600"/>
              </a:spcAft>
              <a:buFont typeface="Courier New" panose="02070309020205020404" pitchFamily="49" charset="0"/>
              <a:buChar char="o"/>
            </a:pPr>
            <a:r>
              <a:rPr lang="es-MX" sz="1800" kern="100" dirty="0">
                <a:effectLst/>
                <a:latin typeface="Roboto" pitchFamily="2" charset="0"/>
                <a:ea typeface="Calibri" panose="020F0502020204030204" pitchFamily="34" charset="0"/>
                <a:cs typeface="Times New Roman" panose="02020603050405020304" pitchFamily="18" charset="0"/>
              </a:rPr>
              <a:t>Conforme a los criterios de selección establecidos en la convocatoria, se eligieron 83 sentencias.</a:t>
            </a:r>
          </a:p>
        </p:txBody>
      </p:sp>
    </p:spTree>
    <p:extLst>
      <p:ext uri="{BB962C8B-B14F-4D97-AF65-F5344CB8AC3E}">
        <p14:creationId xmlns:p14="http://schemas.microsoft.com/office/powerpoint/2010/main" val="161407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24664" y="304703"/>
            <a:ext cx="9080343" cy="556181"/>
          </a:xfrm>
        </p:spPr>
        <p:txBody>
          <a:bodyPr>
            <a:normAutofit/>
          </a:bodyPr>
          <a:lstStyle/>
          <a:p>
            <a:pPr algn="r"/>
            <a:r>
              <a:rPr lang="es-MX" sz="2600" b="1" dirty="0">
                <a:solidFill>
                  <a:schemeClr val="bg1"/>
                </a:solidFill>
                <a:latin typeface="Roboto" pitchFamily="2" charset="0"/>
                <a:ea typeface="Roboto" pitchFamily="2" charset="0"/>
              </a:rPr>
              <a:t>Propuesta de actualización de variables</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29920" y="2505556"/>
            <a:ext cx="10871200" cy="1995324"/>
          </a:xfrm>
        </p:spPr>
        <p:txBody>
          <a:bodyPr>
            <a:normAutofit/>
          </a:bodyPr>
          <a:lstStyle/>
          <a:p>
            <a:pPr marL="0" indent="0" algn="just">
              <a:lnSpc>
                <a:spcPct val="115000"/>
              </a:lnSpc>
              <a:spcBef>
                <a:spcPts val="600"/>
              </a:spcBef>
              <a:spcAft>
                <a:spcPts val="600"/>
              </a:spcAft>
              <a:buNone/>
            </a:pPr>
            <a:r>
              <a:rPr lang="es-MX" sz="1800" kern="100" dirty="0">
                <a:latin typeface="Roboto" pitchFamily="2" charset="0"/>
                <a:cs typeface="Times New Roman" panose="02020603050405020304" pitchFamily="18" charset="0"/>
              </a:rPr>
              <a:t>Durante la recepción, análisis y redacción de documentos en el marco de la presente XXI Edición, se han detectado algunas </a:t>
            </a:r>
            <a:r>
              <a:rPr lang="es-MX" sz="1800" b="1" kern="100" dirty="0">
                <a:solidFill>
                  <a:srgbClr val="15679A"/>
                </a:solidFill>
                <a:latin typeface="Roboto" pitchFamily="2" charset="0"/>
                <a:cs typeface="Times New Roman" panose="02020603050405020304" pitchFamily="18" charset="0"/>
              </a:rPr>
              <a:t>áreas de oportunidad para mejorar la sistematización de la información</a:t>
            </a:r>
            <a:r>
              <a:rPr lang="es-MX" sz="1800" kern="100" dirty="0">
                <a:latin typeface="Roboto" pitchFamily="2" charset="0"/>
                <a:cs typeface="Times New Roman" panose="02020603050405020304" pitchFamily="18" charset="0"/>
              </a:rPr>
              <a:t>. En concreto, se identificó la posibilidad de </a:t>
            </a:r>
            <a:r>
              <a:rPr lang="es-MX" sz="1800" b="1" kern="100" dirty="0">
                <a:solidFill>
                  <a:srgbClr val="15679A"/>
                </a:solidFill>
                <a:latin typeface="Roboto" pitchFamily="2" charset="0"/>
                <a:cs typeface="Times New Roman" panose="02020603050405020304" pitchFamily="18" charset="0"/>
              </a:rPr>
              <a:t>incorporar variables en los rubros de metodologías aplicadas a la resolución y medidas de reparación decretadas</a:t>
            </a:r>
            <a:r>
              <a:rPr lang="es-MX" sz="1800" kern="100" dirty="0">
                <a:latin typeface="Roboto" pitchFamily="2" charset="0"/>
                <a:cs typeface="Times New Roman" panose="02020603050405020304" pitchFamily="18" charset="0"/>
              </a:rPr>
              <a:t>, una de ellas es  la </a:t>
            </a:r>
            <a:r>
              <a:rPr lang="es-MX" sz="1800" b="1" kern="100" dirty="0">
                <a:solidFill>
                  <a:srgbClr val="15679A"/>
                </a:solidFill>
                <a:latin typeface="Roboto" pitchFamily="2" charset="0"/>
                <a:cs typeface="Times New Roman" panose="02020603050405020304" pitchFamily="18" charset="0"/>
              </a:rPr>
              <a:t>redacción de sentencias en </a:t>
            </a:r>
            <a:r>
              <a:rPr lang="es-MX" sz="1800" b="1" kern="100">
                <a:solidFill>
                  <a:srgbClr val="15679A"/>
                </a:solidFill>
                <a:latin typeface="Roboto" pitchFamily="2" charset="0"/>
                <a:cs typeface="Times New Roman" panose="02020603050405020304" pitchFamily="18" charset="0"/>
              </a:rPr>
              <a:t>lenguaje accesible.</a:t>
            </a:r>
            <a:endParaRPr lang="es-MX" sz="1800" kern="100" dirty="0">
              <a:effectLst/>
              <a:latin typeface="Roboto"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5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24664" y="304703"/>
            <a:ext cx="9080343" cy="556181"/>
          </a:xfrm>
        </p:spPr>
        <p:txBody>
          <a:bodyPr>
            <a:noAutofit/>
          </a:bodyPr>
          <a:lstStyle/>
          <a:p>
            <a:pPr algn="r"/>
            <a:r>
              <a:rPr lang="es-MX" sz="2600" b="1" dirty="0">
                <a:solidFill>
                  <a:schemeClr val="bg1"/>
                </a:solidFill>
                <a:latin typeface="Roboto" pitchFamily="2" charset="0"/>
                <a:ea typeface="Roboto" pitchFamily="2" charset="0"/>
              </a:rPr>
              <a:t>Incorporación de la variable “interés superior de la niñez”</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91191" y="1603592"/>
            <a:ext cx="10912360" cy="788302"/>
          </a:xfrm>
        </p:spPr>
        <p:txBody>
          <a:bodyPr>
            <a:normAutofit/>
          </a:bodyPr>
          <a:lstStyle/>
          <a:p>
            <a:pPr marL="0" marR="0" indent="0" algn="just">
              <a:lnSpc>
                <a:spcPct val="115000"/>
              </a:lnSpc>
              <a:spcBef>
                <a:spcPts val="600"/>
              </a:spcBef>
              <a:spcAft>
                <a:spcPts val="600"/>
              </a:spcAft>
              <a:buNone/>
            </a:pPr>
            <a:r>
              <a:rPr lang="es-MX" sz="1800" kern="100" dirty="0">
                <a:effectLst/>
                <a:latin typeface="Roboto" pitchFamily="2" charset="0"/>
                <a:ea typeface="Roboto" pitchFamily="2" charset="0"/>
                <a:cs typeface="Times New Roman" panose="02020603050405020304" pitchFamily="18" charset="0"/>
              </a:rPr>
              <a:t>Actualmente, el </a:t>
            </a:r>
            <a:r>
              <a:rPr lang="es-MX" sz="1800" b="1" kern="100" dirty="0">
                <a:solidFill>
                  <a:srgbClr val="15679A"/>
                </a:solidFill>
                <a:effectLst/>
                <a:latin typeface="Roboto" pitchFamily="2" charset="0"/>
                <a:ea typeface="Roboto" pitchFamily="2" charset="0"/>
                <a:cs typeface="Times New Roman" panose="02020603050405020304" pitchFamily="18" charset="0"/>
              </a:rPr>
              <a:t>rubro de metodologías aplicadas en la resolución</a:t>
            </a:r>
            <a:r>
              <a:rPr lang="es-MX" sz="1800" kern="100" dirty="0">
                <a:effectLst/>
                <a:latin typeface="Roboto" pitchFamily="2" charset="0"/>
                <a:ea typeface="Roboto" pitchFamily="2" charset="0"/>
                <a:cs typeface="Times New Roman" panose="02020603050405020304" pitchFamily="18" charset="0"/>
              </a:rPr>
              <a:t> se compone de las siguientes metodologías de argumentación e interpretación jurídica:</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2">
            <a:extLst>
              <a:ext uri="{FF2B5EF4-FFF2-40B4-BE49-F238E27FC236}">
                <a16:creationId xmlns:a16="http://schemas.microsoft.com/office/drawing/2014/main" id="{9B01D82D-2459-4BC5-9DFB-662C4B5C5975}"/>
              </a:ext>
            </a:extLst>
          </p:cNvPr>
          <p:cNvSpPr txBox="1">
            <a:spLocks/>
          </p:cNvSpPr>
          <p:nvPr/>
        </p:nvSpPr>
        <p:spPr>
          <a:xfrm>
            <a:off x="980881" y="2458674"/>
            <a:ext cx="10332981" cy="2847103"/>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Aplicación de la ley</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Interpretación conforme</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Razonabilidad</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Test de igualdad</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Escrutinio estricto</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Obligaciones internacionales en materia de DESCA</a:t>
            </a:r>
            <a:endParaRPr lang="es-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Sentencias colectivas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Sentencias colectivas estructurales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Test de proporcionalidad</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Interdependencia e indivisibilidad</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Principio pro persona</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276225" algn="just">
              <a:lnSpc>
                <a:spcPct val="115000"/>
              </a:lnSpc>
              <a:spcBef>
                <a:spcPts val="600"/>
              </a:spcBef>
              <a:spcAft>
                <a:spcPts val="600"/>
              </a:spcAft>
              <a:buFont typeface="Symbol" pitchFamily="2" charset="2"/>
              <a:buChar char=""/>
            </a:pPr>
            <a:endParaRPr lang="es-US" sz="18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92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34938" y="1"/>
            <a:ext cx="9080343" cy="963626"/>
          </a:xfrm>
        </p:spPr>
        <p:txBody>
          <a:bodyPr>
            <a:noAutofit/>
          </a:bodyPr>
          <a:lstStyle/>
          <a:p>
            <a:pPr algn="r"/>
            <a:r>
              <a:rPr lang="es-MX" sz="2600" b="1" dirty="0">
                <a:solidFill>
                  <a:schemeClr val="bg1"/>
                </a:solidFill>
                <a:latin typeface="Roboto" pitchFamily="2" charset="0"/>
                <a:ea typeface="Roboto" pitchFamily="2" charset="0"/>
              </a:rPr>
              <a:t>Incorporación de la variable “redacción de sentencias en lenguaje accesible”</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39820" y="1863595"/>
            <a:ext cx="10912360" cy="4372818"/>
          </a:xfrm>
        </p:spPr>
        <p:txBody>
          <a:bodyPr>
            <a:normAutofit/>
          </a:bodyPr>
          <a:lstStyle/>
          <a:p>
            <a:pPr marL="0" marR="0" indent="0" algn="just">
              <a:lnSpc>
                <a:spcPct val="115000"/>
              </a:lnSpc>
              <a:spcBef>
                <a:spcPts val="600"/>
              </a:spcBef>
              <a:spcAft>
                <a:spcPts val="600"/>
              </a:spcAft>
              <a:buNone/>
            </a:pPr>
            <a:r>
              <a:rPr lang="es-MX" sz="1800" kern="100" dirty="0">
                <a:effectLst/>
                <a:latin typeface="Roboto" pitchFamily="2" charset="0"/>
                <a:ea typeface="Roboto" pitchFamily="2" charset="0"/>
                <a:cs typeface="Times New Roman" panose="02020603050405020304" pitchFamily="18" charset="0"/>
              </a:rPr>
              <a:t>En cuanto al </a:t>
            </a:r>
            <a:r>
              <a:rPr lang="es-MX" sz="1800" b="1" kern="100" dirty="0">
                <a:solidFill>
                  <a:srgbClr val="15679A"/>
                </a:solidFill>
                <a:effectLst/>
                <a:latin typeface="Roboto" pitchFamily="2" charset="0"/>
                <a:ea typeface="Roboto" pitchFamily="2" charset="0"/>
                <a:cs typeface="Times New Roman" panose="02020603050405020304" pitchFamily="18" charset="0"/>
              </a:rPr>
              <a:t>rubro de reparaciones decretadas</a:t>
            </a:r>
            <a:r>
              <a:rPr lang="es-MX" sz="1800" kern="100" dirty="0">
                <a:effectLst/>
                <a:latin typeface="Roboto" pitchFamily="2" charset="0"/>
                <a:ea typeface="Roboto" pitchFamily="2" charset="0"/>
                <a:cs typeface="Times New Roman" panose="02020603050405020304" pitchFamily="18" charset="0"/>
              </a:rPr>
              <a:t>, se identificó la conveniencia de precisar aspectos de redacción de las sentencias, conforme a los efectos y reparaciones que se analizaron en las decisiones judiciales recibidas durante la presente convocatoria.</a:t>
            </a:r>
          </a:p>
          <a:p>
            <a:pPr marL="0" marR="0" indent="0" algn="just">
              <a:lnSpc>
                <a:spcPct val="115000"/>
              </a:lnSpc>
              <a:spcBef>
                <a:spcPts val="600"/>
              </a:spcBef>
              <a:spcAft>
                <a:spcPts val="600"/>
              </a:spcAft>
              <a:buNone/>
            </a:pPr>
            <a:r>
              <a:rPr lang="es-MX" sz="1800" kern="100" dirty="0">
                <a:effectLst/>
                <a:latin typeface="Roboto" pitchFamily="2" charset="0"/>
                <a:ea typeface="Roboto" pitchFamily="2" charset="0"/>
                <a:cs typeface="Times New Roman" panose="02020603050405020304" pitchFamily="18" charset="0"/>
              </a:rPr>
              <a:t>Además de considerar medidas de indemnización, garantías de no repetición, restitución y rehabilitación, el rubro de reparaciones incluye </a:t>
            </a:r>
            <a:r>
              <a:rPr lang="es-MX" sz="1800" b="1" kern="100" dirty="0">
                <a:solidFill>
                  <a:srgbClr val="15679A"/>
                </a:solidFill>
                <a:effectLst/>
                <a:latin typeface="Roboto" pitchFamily="2" charset="0"/>
                <a:ea typeface="Roboto" pitchFamily="2" charset="0"/>
                <a:cs typeface="Times New Roman" panose="02020603050405020304" pitchFamily="18" charset="0"/>
              </a:rPr>
              <a:t>medidas de satisfacción </a:t>
            </a:r>
            <a:r>
              <a:rPr lang="es-MX" sz="1800" kern="100" dirty="0">
                <a:effectLst/>
                <a:latin typeface="Roboto" pitchFamily="2" charset="0"/>
                <a:ea typeface="Roboto" pitchFamily="2" charset="0"/>
                <a:cs typeface="Times New Roman" panose="02020603050405020304" pitchFamily="18" charset="0"/>
              </a:rPr>
              <a:t>como la publicación de la sentencia, la traducción de ésta al idioma de la víctima, la implementación de programas de educación/becas de estudio y la garantía de un recurso judicial efectivo/ejecución de la sentencia, entre otras.</a:t>
            </a:r>
          </a:p>
          <a:p>
            <a:pPr marL="0" marR="0" indent="0" algn="just">
              <a:lnSpc>
                <a:spcPct val="115000"/>
              </a:lnSpc>
              <a:spcBef>
                <a:spcPts val="600"/>
              </a:spcBef>
              <a:spcAft>
                <a:spcPts val="600"/>
              </a:spcAft>
              <a:buNone/>
            </a:pPr>
            <a:r>
              <a:rPr lang="es-MX" sz="1800" kern="100" dirty="0">
                <a:effectLst/>
                <a:latin typeface="Roboto" pitchFamily="2" charset="0"/>
                <a:ea typeface="Roboto" pitchFamily="2" charset="0"/>
                <a:cs typeface="Times New Roman" panose="02020603050405020304" pitchFamily="18" charset="0"/>
              </a:rPr>
              <a:t>En este sentido, </a:t>
            </a:r>
            <a:r>
              <a:rPr lang="es-MX" sz="1800" b="1" u="sng" kern="100" dirty="0">
                <a:solidFill>
                  <a:srgbClr val="15679A"/>
                </a:solidFill>
                <a:effectLst/>
                <a:latin typeface="Roboto" pitchFamily="2" charset="0"/>
                <a:ea typeface="Roboto" pitchFamily="2" charset="0"/>
                <a:cs typeface="Times New Roman" panose="02020603050405020304" pitchFamily="18" charset="0"/>
              </a:rPr>
              <a:t>se sugiere agregar la redacción de la sentencia en lenguaje accesible</a:t>
            </a:r>
            <a:r>
              <a:rPr lang="es-MX" sz="1800" kern="100" dirty="0">
                <a:solidFill>
                  <a:srgbClr val="15679A"/>
                </a:solidFill>
                <a:effectLst/>
                <a:latin typeface="Roboto" pitchFamily="2" charset="0"/>
                <a:ea typeface="Roboto" pitchFamily="2" charset="0"/>
                <a:cs typeface="Times New Roman" panose="02020603050405020304" pitchFamily="18" charset="0"/>
              </a:rPr>
              <a:t> </a:t>
            </a:r>
            <a:r>
              <a:rPr lang="es-MX" sz="1800" kern="100" dirty="0">
                <a:effectLst/>
                <a:latin typeface="Roboto" pitchFamily="2" charset="0"/>
                <a:ea typeface="Roboto" pitchFamily="2" charset="0"/>
                <a:cs typeface="Times New Roman" panose="02020603050405020304" pitchFamily="18" charset="0"/>
              </a:rPr>
              <a:t>siguiendo la línea de accesibilidad de la justicia para grupos que enfrentan condiciones de vulnerabilidad, en específico de niñas, niños y adolescentes y de personas con discapacidad:</a:t>
            </a:r>
          </a:p>
          <a:p>
            <a:pPr marL="858838" marR="0" lvl="0" indent="-460375" algn="just">
              <a:lnSpc>
                <a:spcPct val="115000"/>
              </a:lnSpc>
              <a:spcBef>
                <a:spcPts val="600"/>
              </a:spcBef>
              <a:spcAft>
                <a:spcPts val="600"/>
              </a:spcAft>
              <a:buFont typeface="Symbol" pitchFamily="2" charset="2"/>
              <a:buChar char=""/>
            </a:pPr>
            <a:r>
              <a:rPr lang="es-MX" sz="1800" kern="100" dirty="0">
                <a:effectLst/>
                <a:latin typeface="Roboto" pitchFamily="2" charset="0"/>
                <a:ea typeface="Calibri" panose="020F0502020204030204" pitchFamily="34" charset="0"/>
                <a:cs typeface="Times New Roman" panose="02020603050405020304" pitchFamily="18" charset="0"/>
              </a:rPr>
              <a:t>Traducción de la sentencia al idioma de la víctima / </a:t>
            </a:r>
            <a:r>
              <a:rPr lang="es-MX" sz="1800" b="1" kern="100" dirty="0">
                <a:solidFill>
                  <a:srgbClr val="15679A"/>
                </a:solidFill>
                <a:effectLst/>
                <a:latin typeface="Roboto" pitchFamily="2" charset="0"/>
                <a:ea typeface="Calibri" panose="020F0502020204030204" pitchFamily="34" charset="0"/>
                <a:cs typeface="Times New Roman" panose="02020603050405020304" pitchFamily="18" charset="0"/>
              </a:rPr>
              <a:t>Redacción de la sentencia en lenguaje accesible</a:t>
            </a:r>
            <a:endParaRPr lang="es-US" sz="1800" kern="100" dirty="0">
              <a:solidFill>
                <a:srgbClr val="15679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94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E9B6A-72F8-7431-E69E-0A5C744C4E70}"/>
              </a:ext>
            </a:extLst>
          </p:cNvPr>
          <p:cNvSpPr>
            <a:spLocks noGrp="1"/>
          </p:cNvSpPr>
          <p:nvPr>
            <p:ph type="title"/>
          </p:nvPr>
        </p:nvSpPr>
        <p:spPr>
          <a:xfrm>
            <a:off x="2734938" y="1"/>
            <a:ext cx="9080343" cy="963626"/>
          </a:xfrm>
        </p:spPr>
        <p:txBody>
          <a:bodyPr>
            <a:noAutofit/>
          </a:bodyPr>
          <a:lstStyle/>
          <a:p>
            <a:pPr algn="r"/>
            <a:r>
              <a:rPr lang="es-MX" sz="2600" b="1" dirty="0">
                <a:solidFill>
                  <a:schemeClr val="bg1"/>
                </a:solidFill>
                <a:latin typeface="Roboto" pitchFamily="2" charset="0"/>
                <a:ea typeface="Roboto" pitchFamily="2" charset="0"/>
              </a:rPr>
              <a:t>Convocatoria XXII Edición</a:t>
            </a:r>
          </a:p>
        </p:txBody>
      </p:sp>
      <p:sp>
        <p:nvSpPr>
          <p:cNvPr id="3" name="Marcador de contenido 2">
            <a:extLst>
              <a:ext uri="{FF2B5EF4-FFF2-40B4-BE49-F238E27FC236}">
                <a16:creationId xmlns:a16="http://schemas.microsoft.com/office/drawing/2014/main" id="{30D1A6FA-A68E-2E1E-3463-B74061625095}"/>
              </a:ext>
            </a:extLst>
          </p:cNvPr>
          <p:cNvSpPr>
            <a:spLocks noGrp="1"/>
          </p:cNvSpPr>
          <p:nvPr>
            <p:ph idx="1"/>
          </p:nvPr>
        </p:nvSpPr>
        <p:spPr>
          <a:xfrm>
            <a:off x="639820" y="2056635"/>
            <a:ext cx="10912360" cy="3947925"/>
          </a:xfrm>
        </p:spPr>
        <p:txBody>
          <a:bodyPr>
            <a:normAutofit/>
          </a:bodyPr>
          <a:lstStyle/>
          <a:p>
            <a:pPr algn="just">
              <a:lnSpc>
                <a:spcPct val="115000"/>
              </a:lnSpc>
              <a:spcBef>
                <a:spcPts val="600"/>
              </a:spcBef>
              <a:spcAft>
                <a:spcPts val="600"/>
              </a:spcAft>
            </a:pPr>
            <a:r>
              <a:rPr lang="es-US" sz="1800" kern="100" dirty="0">
                <a:latin typeface="Roboto" pitchFamily="2" charset="0"/>
                <a:cs typeface="Times New Roman" panose="02020603050405020304" pitchFamily="18" charset="0"/>
              </a:rPr>
              <a:t>Eje temático de la próxima convocatoria para la recepción de sentencias (XXII Edición): </a:t>
            </a:r>
            <a:r>
              <a:rPr lang="es-US" sz="1800" b="1" kern="100" dirty="0">
                <a:solidFill>
                  <a:srgbClr val="15679A"/>
                </a:solidFill>
                <a:latin typeface="Roboto" pitchFamily="2" charset="0"/>
                <a:ea typeface="Roboto" pitchFamily="2" charset="0"/>
                <a:cs typeface="Times New Roman" panose="02020603050405020304" pitchFamily="18" charset="0"/>
              </a:rPr>
              <a:t>derecho a un medio ambiente sano</a:t>
            </a:r>
            <a:r>
              <a:rPr lang="es-US" sz="1800" kern="100" dirty="0">
                <a:latin typeface="Roboto" pitchFamily="2" charset="0"/>
                <a:cs typeface="Times New Roman" panose="02020603050405020304" pitchFamily="18" charset="0"/>
              </a:rPr>
              <a:t>.</a:t>
            </a:r>
          </a:p>
          <a:p>
            <a:pPr algn="just">
              <a:lnSpc>
                <a:spcPct val="115000"/>
              </a:lnSpc>
              <a:spcBef>
                <a:spcPts val="600"/>
              </a:spcBef>
              <a:spcAft>
                <a:spcPts val="600"/>
              </a:spcAft>
            </a:pPr>
            <a:r>
              <a:rPr lang="es-US" sz="1800" kern="100" dirty="0">
                <a:latin typeface="Roboto" pitchFamily="2" charset="0"/>
                <a:cs typeface="Times New Roman" panose="02020603050405020304" pitchFamily="18" charset="0"/>
              </a:rPr>
              <a:t>Con ello se podrá:</a:t>
            </a:r>
          </a:p>
          <a:p>
            <a:pPr lvl="1" algn="just">
              <a:lnSpc>
                <a:spcPct val="115000"/>
              </a:lnSpc>
              <a:spcBef>
                <a:spcPts val="600"/>
              </a:spcBef>
              <a:spcAft>
                <a:spcPts val="600"/>
              </a:spcAft>
              <a:buFont typeface="Courier New" panose="02070309020205020404" pitchFamily="49" charset="0"/>
              <a:buChar char="o"/>
            </a:pPr>
            <a:r>
              <a:rPr lang="es-US" sz="1800" kern="100" dirty="0">
                <a:latin typeface="Roboto" pitchFamily="2" charset="0"/>
                <a:cs typeface="Times New Roman" panose="02020603050405020304" pitchFamily="18" charset="0"/>
              </a:rPr>
              <a:t>Identificar y destacar los esfuerzos que las cortes y los tribunales supremos de Iberoamérica han realizado por salvaguardar este derecho y otros derechos conexos.</a:t>
            </a:r>
          </a:p>
          <a:p>
            <a:pPr lvl="1" algn="just">
              <a:lnSpc>
                <a:spcPct val="115000"/>
              </a:lnSpc>
              <a:spcBef>
                <a:spcPts val="600"/>
              </a:spcBef>
              <a:spcAft>
                <a:spcPts val="600"/>
              </a:spcAft>
              <a:buFont typeface="Courier New" panose="02070309020205020404" pitchFamily="49" charset="0"/>
              <a:buChar char="o"/>
            </a:pPr>
            <a:r>
              <a:rPr lang="es-US" sz="1800" kern="100" dirty="0">
                <a:latin typeface="Roboto" pitchFamily="2" charset="0"/>
                <a:cs typeface="Times New Roman" panose="02020603050405020304" pitchFamily="18" charset="0"/>
              </a:rPr>
              <a:t>Enriquecer el acervo de sentencias relativas al tema en el Portal DESCA.</a:t>
            </a:r>
          </a:p>
          <a:p>
            <a:pPr lvl="2" algn="just">
              <a:lnSpc>
                <a:spcPct val="115000"/>
              </a:lnSpc>
              <a:spcBef>
                <a:spcPts val="600"/>
              </a:spcBef>
              <a:spcAft>
                <a:spcPts val="600"/>
              </a:spcAft>
              <a:buFont typeface="Wingdings" panose="05000000000000000000" pitchFamily="2" charset="2"/>
              <a:buChar char="§"/>
            </a:pPr>
            <a:r>
              <a:rPr lang="es-US" sz="1600" kern="100" dirty="0">
                <a:latin typeface="Roboto" pitchFamily="2" charset="0"/>
                <a:cs typeface="Times New Roman" panose="02020603050405020304" pitchFamily="18" charset="0"/>
              </a:rPr>
              <a:t>Mientras que el derecho al trabajo y otros derechos laborales es el derecho más estudiado en las sentencias que conforman el Portal, (examinado en 203 ocasiones), el derecho a un medio ambiente sano se ha estudiado en 65 ocasiones y el derecho al agua en 13 ocasiones.</a:t>
            </a:r>
          </a:p>
          <a:p>
            <a:pPr marL="0" indent="0" algn="just">
              <a:lnSpc>
                <a:spcPct val="115000"/>
              </a:lnSpc>
              <a:spcBef>
                <a:spcPts val="600"/>
              </a:spcBef>
              <a:spcAft>
                <a:spcPts val="600"/>
              </a:spcAft>
              <a:buNone/>
            </a:pPr>
            <a:endParaRPr lang="es-US" sz="1800" kern="100" dirty="0">
              <a:latin typeface="Roboto" pitchFamily="2" charset="0"/>
              <a:cs typeface="Times New Roman" panose="02020603050405020304" pitchFamily="18" charset="0"/>
            </a:endParaRPr>
          </a:p>
        </p:txBody>
      </p:sp>
    </p:spTree>
    <p:extLst>
      <p:ext uri="{BB962C8B-B14F-4D97-AF65-F5344CB8AC3E}">
        <p14:creationId xmlns:p14="http://schemas.microsoft.com/office/powerpoint/2010/main" val="3847411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786</Words>
  <Application>Microsoft Office PowerPoint</Application>
  <PresentationFormat>Panorámica</PresentationFormat>
  <Paragraphs>44</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Avenir Next LT Pro Demi</vt:lpstr>
      <vt:lpstr>Calibri</vt:lpstr>
      <vt:lpstr>Calibri Light</vt:lpstr>
      <vt:lpstr>Courier New</vt:lpstr>
      <vt:lpstr>Roboto</vt:lpstr>
      <vt:lpstr>Symbol</vt:lpstr>
      <vt:lpstr>Wingdings</vt:lpstr>
      <vt:lpstr>Tema de Office</vt:lpstr>
      <vt:lpstr>Portal de Sentencias sobre Derechos Económicos, Sociales, Culturales y Ambientales  (PORTAL DESCA)</vt:lpstr>
      <vt:lpstr>Antecedentes</vt:lpstr>
      <vt:lpstr>Estatus del Portal DESCA </vt:lpstr>
      <vt:lpstr>Propuesta de actualización de variables</vt:lpstr>
      <vt:lpstr>Incorporación de la variable “interés superior de la niñez”</vt:lpstr>
      <vt:lpstr>Incorporación de la variable “redacción de sentencias en lenguaje accesible”</vt:lpstr>
      <vt:lpstr>Convocatoria XXII Edición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BUENAS PRÁCTICAS EN MATERIA DE INCLUSIÓN E INTERSECCIONALIDAD EN LA CARRERA JUDICIAL  Grupo de Trabajo 1 “Selección de jueces y juezas y permanencia en la carrera judicial”</dc:title>
  <dc:creator>MARIA FERNANDA TELLEZ GIRON GARCIA</dc:creator>
  <cp:lastModifiedBy>Gabriela Morales Gracia</cp:lastModifiedBy>
  <cp:revision>11</cp:revision>
  <dcterms:created xsi:type="dcterms:W3CDTF">2023-03-30T16:14:48Z</dcterms:created>
  <dcterms:modified xsi:type="dcterms:W3CDTF">2023-06-26T17:24:03Z</dcterms:modified>
</cp:coreProperties>
</file>