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2" r:id="rId2"/>
    <p:sldId id="320" r:id="rId3"/>
    <p:sldId id="325" r:id="rId4"/>
    <p:sldId id="301" r:id="rId5"/>
    <p:sldId id="330" r:id="rId6"/>
    <p:sldId id="331" r:id="rId7"/>
    <p:sldId id="329" r:id="rId8"/>
    <p:sldId id="332" r:id="rId9"/>
  </p:sldIdLst>
  <p:sldSz cx="9144000" cy="5143500" type="screen16x9"/>
  <p:notesSz cx="9296400" cy="7010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F"/>
    <a:srgbClr val="01A0A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15"/>
  </p:normalViewPr>
  <p:slideViewPr>
    <p:cSldViewPr>
      <p:cViewPr varScale="1">
        <p:scale>
          <a:sx n="50" d="100"/>
          <a:sy n="50" d="100"/>
        </p:scale>
        <p:origin x="672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0FB5C-84E6-47DB-A739-44145476BEAF}" type="datetimeFigureOut">
              <a:rPr lang="es-CL" smtClean="0"/>
              <a:t>21-09-2023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CF061-E34A-4595-B7A9-EFD33B443E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53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950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999" y="0"/>
            <a:ext cx="4027950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A9C8D-853C-43C2-9340-95275D4E3153}" type="datetimeFigureOut">
              <a:rPr lang="es-CL" smtClean="0"/>
              <a:t>21-09-2023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152" y="3330576"/>
            <a:ext cx="7438100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7950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999" y="6657975"/>
            <a:ext cx="4027950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8D8DA-BBAA-4A33-8222-523A1F448D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09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8D8DA-BBAA-4A33-8222-523A1F448DE9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675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12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" y="0"/>
            <a:ext cx="9144000" cy="5143500"/>
          </a:xfrm>
          <a:prstGeom prst="rect">
            <a:avLst/>
          </a:prstGeom>
        </p:spPr>
      </p:pic>
      <p:sp>
        <p:nvSpPr>
          <p:cNvPr id="3" name="2 Rectángulo"/>
          <p:cNvSpPr/>
          <p:nvPr userDrawn="1"/>
        </p:nvSpPr>
        <p:spPr>
          <a:xfrm>
            <a:off x="467544" y="771550"/>
            <a:ext cx="8352928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123478"/>
            <a:ext cx="6012160" cy="357229"/>
          </a:xfrm>
        </p:spPr>
        <p:txBody>
          <a:bodyPr>
            <a:normAutofit/>
          </a:bodyPr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título del patrón</a:t>
            </a:r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39552" y="843558"/>
            <a:ext cx="8208912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5622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467544" y="771550"/>
            <a:ext cx="8352928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123478"/>
            <a:ext cx="6012160" cy="357229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título del patrón</a:t>
            </a:r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39552" y="843558"/>
            <a:ext cx="8208912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1301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107504" y="699542"/>
            <a:ext cx="8928992" cy="4320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123478"/>
            <a:ext cx="6012160" cy="357229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título del patrón</a:t>
            </a:r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843558"/>
            <a:ext cx="8712968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7524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0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2211710"/>
            <a:ext cx="6012160" cy="72008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título del patrón</a:t>
            </a:r>
            <a:endParaRPr lang="es-CL" dirty="0"/>
          </a:p>
        </p:txBody>
      </p:sp>
      <p:sp>
        <p:nvSpPr>
          <p:cNvPr id="4" name="1 Título"/>
          <p:cNvSpPr txBox="1">
            <a:spLocks/>
          </p:cNvSpPr>
          <p:nvPr userDrawn="1"/>
        </p:nvSpPr>
        <p:spPr>
          <a:xfrm>
            <a:off x="6012160" y="2211710"/>
            <a:ext cx="3136652" cy="72008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CL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283718"/>
            <a:ext cx="1496318" cy="5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0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2211710"/>
            <a:ext cx="6012160" cy="720080"/>
          </a:xfrm>
        </p:spPr>
        <p:txBody>
          <a:bodyPr>
            <a:normAutofit/>
          </a:bodyPr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título del patrón</a:t>
            </a:r>
            <a:endParaRPr lang="es-CL" dirty="0"/>
          </a:p>
        </p:txBody>
      </p:sp>
      <p:sp>
        <p:nvSpPr>
          <p:cNvPr id="4" name="1 Título"/>
          <p:cNvSpPr txBox="1">
            <a:spLocks/>
          </p:cNvSpPr>
          <p:nvPr userDrawn="1"/>
        </p:nvSpPr>
        <p:spPr>
          <a:xfrm>
            <a:off x="6012160" y="2211710"/>
            <a:ext cx="3136652" cy="72008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CL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283718"/>
            <a:ext cx="1496318" cy="5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3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2211710"/>
            <a:ext cx="6012160" cy="720080"/>
          </a:xfrm>
        </p:spPr>
        <p:txBody>
          <a:bodyPr>
            <a:normAutofit/>
          </a:bodyPr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título del patrón</a:t>
            </a:r>
            <a:endParaRPr lang="es-CL" dirty="0"/>
          </a:p>
        </p:txBody>
      </p:sp>
      <p:sp>
        <p:nvSpPr>
          <p:cNvPr id="4" name="1 Título"/>
          <p:cNvSpPr txBox="1">
            <a:spLocks/>
          </p:cNvSpPr>
          <p:nvPr userDrawn="1"/>
        </p:nvSpPr>
        <p:spPr>
          <a:xfrm>
            <a:off x="6012160" y="2211710"/>
            <a:ext cx="3136652" cy="72008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CL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283718"/>
            <a:ext cx="1496318" cy="5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2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2211710"/>
            <a:ext cx="6012160" cy="720080"/>
          </a:xfrm>
        </p:spPr>
        <p:txBody>
          <a:bodyPr>
            <a:normAutofit/>
          </a:bodyPr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título del patrón</a:t>
            </a:r>
            <a:endParaRPr lang="es-CL" dirty="0"/>
          </a:p>
        </p:txBody>
      </p:sp>
      <p:sp>
        <p:nvSpPr>
          <p:cNvPr id="4" name="1 Título"/>
          <p:cNvSpPr txBox="1">
            <a:spLocks/>
          </p:cNvSpPr>
          <p:nvPr userDrawn="1"/>
        </p:nvSpPr>
        <p:spPr>
          <a:xfrm>
            <a:off x="6012160" y="2211710"/>
            <a:ext cx="3136652" cy="72008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CL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283718"/>
            <a:ext cx="1496318" cy="5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6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2211710"/>
            <a:ext cx="6012160" cy="720080"/>
          </a:xfrm>
        </p:spPr>
        <p:txBody>
          <a:bodyPr>
            <a:normAutofit/>
          </a:bodyPr>
          <a:lstStyle>
            <a:lvl1pPr algn="r">
              <a:defRPr sz="20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(Si necesitas otra imagen de fondo pedir a Jorge Llantén)</a:t>
            </a:r>
            <a:endParaRPr lang="es-CL" dirty="0"/>
          </a:p>
        </p:txBody>
      </p:sp>
      <p:sp>
        <p:nvSpPr>
          <p:cNvPr id="4" name="1 Título"/>
          <p:cNvSpPr txBox="1">
            <a:spLocks/>
          </p:cNvSpPr>
          <p:nvPr userDrawn="1"/>
        </p:nvSpPr>
        <p:spPr>
          <a:xfrm>
            <a:off x="6012160" y="2211710"/>
            <a:ext cx="3136652" cy="72008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CL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283718"/>
            <a:ext cx="1496318" cy="5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9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2211710"/>
            <a:ext cx="6012160" cy="720080"/>
          </a:xfrm>
        </p:spPr>
        <p:txBody>
          <a:bodyPr>
            <a:normAutofit/>
          </a:bodyPr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/>
              <a:t>(Si necesitas otra imagen de fondo pedir a Jorge Llantén)</a:t>
            </a:r>
            <a:endParaRPr lang="es-CL" dirty="0"/>
          </a:p>
        </p:txBody>
      </p:sp>
      <p:sp>
        <p:nvSpPr>
          <p:cNvPr id="4" name="1 Título"/>
          <p:cNvSpPr txBox="1">
            <a:spLocks/>
          </p:cNvSpPr>
          <p:nvPr userDrawn="1"/>
        </p:nvSpPr>
        <p:spPr>
          <a:xfrm>
            <a:off x="6012160" y="2211710"/>
            <a:ext cx="3136652" cy="72008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CL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283718"/>
            <a:ext cx="1496318" cy="5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6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123478"/>
            <a:ext cx="6012160" cy="357229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título del patrón</a:t>
            </a:r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843558"/>
            <a:ext cx="5554960" cy="375106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5056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solidFill>
            <a:srgbClr val="00A0A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C9AD4-13A9-451E-97CE-B685FFD22BD8}" type="datetimeFigureOut">
              <a:rPr lang="es-CL" smtClean="0"/>
              <a:t>21-09-2023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05100-1945-4173-B100-5895AE01F6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80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1" r:id="rId3"/>
    <p:sldLayoutId id="2147483661" r:id="rId4"/>
    <p:sldLayoutId id="2147483664" r:id="rId5"/>
    <p:sldLayoutId id="2147483665" r:id="rId6"/>
    <p:sldLayoutId id="2147483667" r:id="rId7"/>
    <p:sldLayoutId id="2147483668" r:id="rId8"/>
    <p:sldLayoutId id="2147483662" r:id="rId9"/>
    <p:sldLayoutId id="2147483663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1.wdp"/><Relationship Id="rId9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9.jpg"/><Relationship Id="rId4" Type="http://schemas.openxmlformats.org/officeDocument/2006/relationships/image" Target="../media/image21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65" y="274420"/>
            <a:ext cx="1793323" cy="135605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179512" y="308358"/>
            <a:ext cx="6165162" cy="5064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2400" b="1" dirty="0">
              <a:solidFill>
                <a:srgbClr val="01A0A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2200" b="1" dirty="0">
                <a:solidFill>
                  <a:srgbClr val="01A0A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“REGLAS COMUNES IBEROAMERICANAS  SOBRE JUSTICIA PENAL JUVENIL RESTAURATIVA"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550726" y="3576978"/>
            <a:ext cx="5422734" cy="1171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CUMBRE JUDICIAL IBEROAMERICANA EDICIÓN </a:t>
            </a:r>
            <a:r>
              <a:rPr lang="es-ES" sz="1800" b="1" dirty="0" err="1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Xxi</a:t>
            </a:r>
            <a:endParaRPr lang="es-ES" sz="1800" b="1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8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ASAMBLEA PLENARIA LIMA, Perú  </a:t>
            </a:r>
          </a:p>
          <a:p>
            <a:pPr algn="ctr"/>
            <a:r>
              <a:rPr lang="es-ES" sz="18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AL 22 de septiembre 2023</a:t>
            </a:r>
            <a:endParaRPr lang="es-ES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AFE4334-7DDD-DAC8-D04B-E6D475429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38376"/>
            <a:ext cx="1697504" cy="1228147"/>
          </a:xfrm>
          <a:prstGeom prst="rect">
            <a:avLst/>
          </a:prstGeom>
        </p:spPr>
      </p:pic>
      <p:sp>
        <p:nvSpPr>
          <p:cNvPr id="3" name="9 CuadroTexto">
            <a:extLst>
              <a:ext uri="{FF2B5EF4-FFF2-40B4-BE49-F238E27FC236}">
                <a16:creationId xmlns:a16="http://schemas.microsoft.com/office/drawing/2014/main" id="{85BE4D73-80CF-8B70-8E81-C219CD8DFF45}"/>
              </a:ext>
            </a:extLst>
          </p:cNvPr>
          <p:cNvSpPr txBox="1"/>
          <p:nvPr/>
        </p:nvSpPr>
        <p:spPr>
          <a:xfrm>
            <a:off x="1428653" y="204737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COMISIÓN PERMANENTE MARC-TTD</a:t>
            </a:r>
            <a:endParaRPr lang="es-CL" sz="2000" b="1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5174685" y="1959137"/>
            <a:ext cx="1178750" cy="1344359"/>
            <a:chOff x="1296255" y="3106584"/>
            <a:chExt cx="1178750" cy="1344359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6" t="8399" r="7715" b="7601"/>
            <a:stretch/>
          </p:blipFill>
          <p:spPr>
            <a:xfrm>
              <a:off x="1352745" y="3106584"/>
              <a:ext cx="1064622" cy="1064622"/>
            </a:xfrm>
            <a:prstGeom prst="rect">
              <a:avLst/>
            </a:prstGeom>
          </p:spPr>
        </p:pic>
        <p:sp>
          <p:nvSpPr>
            <p:cNvPr id="32" name="Título 1">
              <a:extLst>
                <a:ext uri="{FF2B5EF4-FFF2-40B4-BE49-F238E27FC236}">
                  <a16:creationId xmlns:a16="http://schemas.microsoft.com/office/drawing/2014/main" id="{8DE5CD8D-E704-46A1-BC3E-9A644A9FFD4E}"/>
                </a:ext>
              </a:extLst>
            </p:cNvPr>
            <p:cNvSpPr txBox="1">
              <a:spLocks/>
            </p:cNvSpPr>
            <p:nvPr/>
          </p:nvSpPr>
          <p:spPr>
            <a:xfrm>
              <a:off x="1296255" y="4147385"/>
              <a:ext cx="1178750" cy="3035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12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ARGENTINA</a:t>
              </a:r>
            </a:p>
          </p:txBody>
        </p:sp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323528" y="339502"/>
            <a:ext cx="6363326" cy="529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2800" dirty="0">
              <a:solidFill>
                <a:srgbClr val="01A0A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1550076" y="1416685"/>
            <a:ext cx="3483006" cy="2447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Países que integran la Comisión y trabajo realizado</a:t>
            </a:r>
            <a:r>
              <a:rPr lang="es-ES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2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076748" y="707192"/>
            <a:ext cx="1178750" cy="1355377"/>
            <a:chOff x="1030297" y="483518"/>
            <a:chExt cx="1178750" cy="1355377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87" b="98370" l="2283" r="98696">
                          <a14:foregroundMark x1="55326" y1="31413" x2="56413" y2="31413"/>
                          <a14:foregroundMark x1="54565" y1="20326" x2="88370" y2="41304"/>
                          <a14:foregroundMark x1="66739" y1="35217" x2="66413" y2="39130"/>
                          <a14:foregroundMark x1="51630" y1="41087" x2="57826" y2="38261"/>
                          <a14:foregroundMark x1="22391" y1="33152" x2="22935" y2="32283"/>
                          <a14:foregroundMark x1="20543" y1="28261" x2="31957" y2="35217"/>
                          <a14:foregroundMark x1="18587" y1="23152" x2="23913" y2="17609"/>
                          <a14:foregroundMark x1="54565" y1="13370" x2="81848" y2="23804"/>
                          <a14:foregroundMark x1="51630" y1="5217" x2="85217" y2="20435"/>
                          <a14:foregroundMark x1="56957" y1="5761" x2="65543" y2="85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881" y="483518"/>
              <a:ext cx="1059582" cy="1059582"/>
            </a:xfrm>
            <a:prstGeom prst="rect">
              <a:avLst/>
            </a:prstGeom>
          </p:spPr>
        </p:pic>
        <p:sp>
          <p:nvSpPr>
            <p:cNvPr id="10" name="Título 1">
              <a:extLst>
                <a:ext uri="{FF2B5EF4-FFF2-40B4-BE49-F238E27FC236}">
                  <a16:creationId xmlns:a16="http://schemas.microsoft.com/office/drawing/2014/main" id="{8DE5CD8D-E704-46A1-BC3E-9A644A9FFD4E}"/>
                </a:ext>
              </a:extLst>
            </p:cNvPr>
            <p:cNvSpPr txBox="1">
              <a:spLocks/>
            </p:cNvSpPr>
            <p:nvPr/>
          </p:nvSpPr>
          <p:spPr>
            <a:xfrm>
              <a:off x="1030297" y="1535337"/>
              <a:ext cx="1178750" cy="3035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12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Chile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3725856" y="747776"/>
            <a:ext cx="1178750" cy="1363140"/>
            <a:chOff x="2660577" y="483518"/>
            <a:chExt cx="1178750" cy="1363140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7982" y="483518"/>
              <a:ext cx="963940" cy="1049633"/>
            </a:xfrm>
            <a:prstGeom prst="rect">
              <a:avLst/>
            </a:prstGeom>
          </p:spPr>
        </p:pic>
        <p:sp>
          <p:nvSpPr>
            <p:cNvPr id="13" name="Título 1">
              <a:extLst>
                <a:ext uri="{FF2B5EF4-FFF2-40B4-BE49-F238E27FC236}">
                  <a16:creationId xmlns:a16="http://schemas.microsoft.com/office/drawing/2014/main" id="{8DE5CD8D-E704-46A1-BC3E-9A644A9FFD4E}"/>
                </a:ext>
              </a:extLst>
            </p:cNvPr>
            <p:cNvSpPr txBox="1">
              <a:spLocks/>
            </p:cNvSpPr>
            <p:nvPr/>
          </p:nvSpPr>
          <p:spPr>
            <a:xfrm>
              <a:off x="2660577" y="1543100"/>
              <a:ext cx="1178750" cy="3035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12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Paraguay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893620" y="3675924"/>
            <a:ext cx="1203100" cy="1405492"/>
            <a:chOff x="4588481" y="624993"/>
            <a:chExt cx="1203100" cy="1405492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1761" y="624993"/>
              <a:ext cx="1159820" cy="1159820"/>
            </a:xfrm>
            <a:prstGeom prst="rect">
              <a:avLst/>
            </a:prstGeom>
          </p:spPr>
        </p:pic>
        <p:sp>
          <p:nvSpPr>
            <p:cNvPr id="16" name="Título 1">
              <a:extLst>
                <a:ext uri="{FF2B5EF4-FFF2-40B4-BE49-F238E27FC236}">
                  <a16:creationId xmlns:a16="http://schemas.microsoft.com/office/drawing/2014/main" id="{8DE5CD8D-E704-46A1-BC3E-9A644A9FFD4E}"/>
                </a:ext>
              </a:extLst>
            </p:cNvPr>
            <p:cNvSpPr txBox="1">
              <a:spLocks/>
            </p:cNvSpPr>
            <p:nvPr/>
          </p:nvSpPr>
          <p:spPr>
            <a:xfrm>
              <a:off x="4588481" y="1726927"/>
              <a:ext cx="1178750" cy="3035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12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ESPAÑA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180323" y="3356363"/>
            <a:ext cx="1178750" cy="1365544"/>
            <a:chOff x="4923110" y="2254440"/>
            <a:chExt cx="1178750" cy="1365544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2254440"/>
              <a:ext cx="1016875" cy="1049633"/>
            </a:xfrm>
            <a:prstGeom prst="rect">
              <a:avLst/>
            </a:prstGeom>
          </p:spPr>
        </p:pic>
        <p:sp>
          <p:nvSpPr>
            <p:cNvPr id="21" name="Título 1">
              <a:extLst>
                <a:ext uri="{FF2B5EF4-FFF2-40B4-BE49-F238E27FC236}">
                  <a16:creationId xmlns:a16="http://schemas.microsoft.com/office/drawing/2014/main" id="{8DE5CD8D-E704-46A1-BC3E-9A644A9FFD4E}"/>
                </a:ext>
              </a:extLst>
            </p:cNvPr>
            <p:cNvSpPr txBox="1">
              <a:spLocks/>
            </p:cNvSpPr>
            <p:nvPr/>
          </p:nvSpPr>
          <p:spPr>
            <a:xfrm>
              <a:off x="4923110" y="3316426"/>
              <a:ext cx="1178750" cy="3035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12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PANAMÁ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363748" y="1848368"/>
            <a:ext cx="1178750" cy="1386962"/>
            <a:chOff x="4004694" y="3103370"/>
            <a:chExt cx="1178750" cy="1386962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12201" r="12201" b="12201"/>
            <a:stretch/>
          </p:blipFill>
          <p:spPr>
            <a:xfrm>
              <a:off x="4081338" y="3103370"/>
              <a:ext cx="999183" cy="1071051"/>
            </a:xfrm>
            <a:prstGeom prst="rect">
              <a:avLst/>
            </a:prstGeom>
          </p:spPr>
        </p:pic>
        <p:sp>
          <p:nvSpPr>
            <p:cNvPr id="24" name="Título 1">
              <a:extLst>
                <a:ext uri="{FF2B5EF4-FFF2-40B4-BE49-F238E27FC236}">
                  <a16:creationId xmlns:a16="http://schemas.microsoft.com/office/drawing/2014/main" id="{8DE5CD8D-E704-46A1-BC3E-9A644A9FFD4E}"/>
                </a:ext>
              </a:extLst>
            </p:cNvPr>
            <p:cNvSpPr txBox="1">
              <a:spLocks/>
            </p:cNvSpPr>
            <p:nvPr/>
          </p:nvSpPr>
          <p:spPr>
            <a:xfrm>
              <a:off x="4004694" y="4186774"/>
              <a:ext cx="1178750" cy="3035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12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República Dominicana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4618026" y="3373212"/>
            <a:ext cx="1178750" cy="1348695"/>
            <a:chOff x="2797323" y="3040096"/>
            <a:chExt cx="1178750" cy="1348695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6" t="8000" r="9642" b="8000"/>
            <a:stretch/>
          </p:blipFill>
          <p:spPr>
            <a:xfrm>
              <a:off x="2868045" y="3040096"/>
              <a:ext cx="1041884" cy="1083404"/>
            </a:xfrm>
            <a:prstGeom prst="rect">
              <a:avLst/>
            </a:prstGeom>
          </p:spPr>
        </p:pic>
        <p:sp>
          <p:nvSpPr>
            <p:cNvPr id="27" name="Título 1">
              <a:extLst>
                <a:ext uri="{FF2B5EF4-FFF2-40B4-BE49-F238E27FC236}">
                  <a16:creationId xmlns:a16="http://schemas.microsoft.com/office/drawing/2014/main" id="{8DE5CD8D-E704-46A1-BC3E-9A644A9FFD4E}"/>
                </a:ext>
              </a:extLst>
            </p:cNvPr>
            <p:cNvSpPr txBox="1">
              <a:spLocks/>
            </p:cNvSpPr>
            <p:nvPr/>
          </p:nvSpPr>
          <p:spPr>
            <a:xfrm>
              <a:off x="2797323" y="4085233"/>
              <a:ext cx="1178750" cy="3035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12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BRASIL</a:t>
              </a:r>
            </a:p>
          </p:txBody>
        </p:sp>
      </p:grpSp>
      <p:sp>
        <p:nvSpPr>
          <p:cNvPr id="29" name="1 Título"/>
          <p:cNvSpPr>
            <a:spLocks noGrp="1"/>
          </p:cNvSpPr>
          <p:nvPr>
            <p:ph type="ctrTitle"/>
          </p:nvPr>
        </p:nvSpPr>
        <p:spPr>
          <a:xfrm>
            <a:off x="0" y="123478"/>
            <a:ext cx="6012160" cy="357229"/>
          </a:xfrm>
        </p:spPr>
        <p:txBody>
          <a:bodyPr>
            <a:normAutofit fontScale="90000"/>
          </a:bodyPr>
          <a:lstStyle/>
          <a:p>
            <a:pPr algn="l"/>
            <a:r>
              <a:rPr lang="es-CL" dirty="0"/>
              <a:t>PAÍSES QUE INTEGRAN LA COMISIÓN MARC-TTD</a:t>
            </a:r>
          </a:p>
        </p:txBody>
      </p:sp>
    </p:spTree>
    <p:extLst>
      <p:ext uri="{BB962C8B-B14F-4D97-AF65-F5344CB8AC3E}">
        <p14:creationId xmlns:p14="http://schemas.microsoft.com/office/powerpoint/2010/main" val="20197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4016" y="851036"/>
            <a:ext cx="5796136" cy="402497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MX" sz="12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Comisión Permanente MARC-TTD promueve un espacio interagencial </a:t>
            </a:r>
            <a:r>
              <a:rPr lang="es-MX" sz="12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fin de construir un documento único sobre Justicia Restaurativa que se basa en los siguientes instrumentos:</a:t>
            </a:r>
          </a:p>
          <a:p>
            <a:pPr marL="625475" algn="just"/>
            <a:r>
              <a:rPr lang="es-CL" sz="1100" u="sng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Declaración Iberoamericana sobre Justicia Juvenil Restaurativa </a:t>
            </a:r>
            <a:r>
              <a:rPr lang="es-CL" sz="11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s-CL" sz="11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COMJIB</a:t>
            </a:r>
            <a:r>
              <a:rPr lang="es-CL" sz="11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(año 2015); </a:t>
            </a:r>
          </a:p>
          <a:p>
            <a:pPr marL="625475" algn="just"/>
            <a:r>
              <a:rPr lang="es-CL" sz="1100" u="sng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Decálogo Iberoamericano sobre Justicia Juvenil Restaurativa </a:t>
            </a:r>
            <a:r>
              <a:rPr lang="es-CL" sz="11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s-CL" sz="11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CJI</a:t>
            </a:r>
            <a:r>
              <a:rPr lang="es-CL" sz="11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(año 2018);</a:t>
            </a:r>
          </a:p>
          <a:p>
            <a:pPr marL="625475" algn="just"/>
            <a:r>
              <a:rPr lang="es-CL" sz="1100" u="sng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Decálogo de los Fiscales Iberoamericanos sobre Justicia Juvenil Restaurativa, -</a:t>
            </a:r>
            <a:r>
              <a:rPr lang="es-CL" sz="1100" b="1" u="sng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AIAMP</a:t>
            </a:r>
            <a:r>
              <a:rPr lang="es-CL" sz="1100" u="sng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(año 2018);</a:t>
            </a:r>
          </a:p>
          <a:p>
            <a:pPr marL="625475" algn="just"/>
            <a:r>
              <a:rPr lang="es-CL" sz="1100" u="sng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Declaración sobre Justicia Restaurativa en el Sistema Penal Juvenil de la </a:t>
            </a:r>
            <a:r>
              <a:rPr lang="es-CL" sz="11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s-CL" sz="11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AIDEF</a:t>
            </a:r>
            <a:r>
              <a:rPr lang="es-CL" sz="11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(año 2021).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L" sz="12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11 de abril del año 2022 las instituciones </a:t>
            </a:r>
            <a:r>
              <a:rPr lang="es-CL" sz="1200" b="1" u="sng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acordaron reconocer el valor de estos instrumentos</a:t>
            </a:r>
            <a:r>
              <a:rPr lang="es-CL" sz="12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declarativos suscritos por cada una; </a:t>
            </a:r>
            <a:r>
              <a:rPr lang="es-CL" sz="1200" b="1" u="sng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elaborar y suscribir</a:t>
            </a:r>
            <a:r>
              <a:rPr lang="es-CL" sz="12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presentes “REGLAS COMUNES IBEROAMERICANAS SOBRE JUSTICIA PENAL JUVENIL RESTAURATIVA”; y </a:t>
            </a:r>
            <a:r>
              <a:rPr lang="es-CL" sz="1200" b="1" u="sng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constituir un espacio permanente</a:t>
            </a:r>
            <a:r>
              <a:rPr lang="es-CL" sz="12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el propósito de generar estrategias comunes que susciten otras adhesiones institucionales para promover la aplicación efectiva de las Reglas, dirigidas a la adecuación de los sistemas de justicia juvenil, a los valores y principios restaurativos.</a:t>
            </a:r>
            <a:endParaRPr lang="es-MX" sz="1200" dirty="0"/>
          </a:p>
        </p:txBody>
      </p:sp>
      <p:grpSp>
        <p:nvGrpSpPr>
          <p:cNvPr id="6" name="Grupo 5"/>
          <p:cNvGrpSpPr/>
          <p:nvPr/>
        </p:nvGrpSpPr>
        <p:grpSpPr>
          <a:xfrm>
            <a:off x="6257886" y="1533678"/>
            <a:ext cx="2382265" cy="2076144"/>
            <a:chOff x="2038185" y="65632"/>
            <a:chExt cx="2644312" cy="2092028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885" y="65632"/>
              <a:ext cx="2354611" cy="1688136"/>
            </a:xfrm>
            <a:prstGeom prst="rect">
              <a:avLst/>
            </a:prstGeom>
          </p:spPr>
        </p:pic>
        <p:sp>
          <p:nvSpPr>
            <p:cNvPr id="8" name="9 CuadroTexto"/>
            <p:cNvSpPr txBox="1"/>
            <p:nvPr/>
          </p:nvSpPr>
          <p:spPr>
            <a:xfrm>
              <a:off x="2038185" y="1880661"/>
              <a:ext cx="26443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b="1" dirty="0">
                  <a:solidFill>
                    <a:srgbClr val="2073B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      </a:t>
              </a:r>
              <a:r>
                <a:rPr lang="es-CL" sz="11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COMISIÓN  MARC-TTD</a:t>
              </a:r>
              <a:endParaRPr lang="es-CL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-3301" y="0"/>
            <a:ext cx="7452320" cy="622798"/>
          </a:xfrm>
        </p:spPr>
        <p:txBody>
          <a:bodyPr>
            <a:normAutofit/>
          </a:bodyPr>
          <a:lstStyle/>
          <a:p>
            <a:pPr algn="l"/>
            <a:r>
              <a:rPr lang="es-MX" sz="1800" dirty="0"/>
              <a:t>PROMOCIÓN DE LAS REGLAS 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356239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D311198-BFFB-0FF1-460F-1A72F8283723}"/>
              </a:ext>
            </a:extLst>
          </p:cNvPr>
          <p:cNvSpPr txBox="1"/>
          <p:nvPr/>
        </p:nvSpPr>
        <p:spPr>
          <a:xfrm>
            <a:off x="0" y="19946"/>
            <a:ext cx="7022287" cy="3734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PA" dirty="0"/>
          </a:p>
        </p:txBody>
      </p:sp>
      <p:sp>
        <p:nvSpPr>
          <p:cNvPr id="14" name="Rectángulo 13"/>
          <p:cNvSpPr/>
          <p:nvPr/>
        </p:nvSpPr>
        <p:spPr>
          <a:xfrm>
            <a:off x="-25584" y="3604151"/>
            <a:ext cx="9143561" cy="156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4141" y="952710"/>
            <a:ext cx="6534003" cy="23391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es-CL" sz="18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 sesiones </a:t>
            </a:r>
            <a:r>
              <a:rPr lang="es-CL" sz="18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total  durante un proceso que duró 1 año y 4 meses.</a:t>
            </a:r>
            <a:br>
              <a:rPr lang="es-CL" sz="18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18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reuniones </a:t>
            </a:r>
            <a:r>
              <a:rPr lang="es-CL" sz="18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 Comisión Permanente de MARC-TTD;</a:t>
            </a:r>
            <a:br>
              <a:rPr lang="es-CL" sz="18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18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 reuniones </a:t>
            </a:r>
            <a:r>
              <a:rPr lang="es-CL" sz="18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 Mesa Técnica Interagencial y;</a:t>
            </a:r>
            <a:br>
              <a:rPr lang="es-CL" sz="18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18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reuniones </a:t>
            </a:r>
            <a:r>
              <a:rPr lang="es-CL" sz="18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 Comisión Redactora. </a:t>
            </a:r>
            <a:br>
              <a:rPr lang="es-CL" sz="18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s-CL" sz="18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18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 finalizar, </a:t>
            </a:r>
            <a:r>
              <a:rPr lang="es-CL" sz="180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Comisionados </a:t>
            </a:r>
            <a:r>
              <a:rPr lang="es-CL" sz="18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aprobaron el producto, para hoy ser sometido a la Aprobación de esta </a:t>
            </a:r>
            <a:r>
              <a:rPr lang="es-CL" sz="180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Honorable Asamblea Plenaria.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23528" y="3563325"/>
            <a:ext cx="7920880" cy="1560229"/>
            <a:chOff x="1136074" y="1532137"/>
            <a:chExt cx="10040814" cy="164423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6074" y="1809947"/>
              <a:ext cx="1029733" cy="1178252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993" y="1809947"/>
              <a:ext cx="2382495" cy="117825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3488" y="1863650"/>
              <a:ext cx="2300762" cy="942718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64907" y="1946807"/>
              <a:ext cx="2010070" cy="904532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2658" y="1532137"/>
              <a:ext cx="1644230" cy="1644230"/>
            </a:xfrm>
            <a:prstGeom prst="rect">
              <a:avLst/>
            </a:prstGeom>
          </p:spPr>
        </p:pic>
      </p:grpSp>
      <p:sp>
        <p:nvSpPr>
          <p:cNvPr id="15" name="Rectángulo 14"/>
          <p:cNvSpPr/>
          <p:nvPr/>
        </p:nvSpPr>
        <p:spPr>
          <a:xfrm>
            <a:off x="6984198" y="22684"/>
            <a:ext cx="2159362" cy="3609241"/>
          </a:xfrm>
          <a:prstGeom prst="rect">
            <a:avLst/>
          </a:prstGeom>
          <a:solidFill>
            <a:srgbClr val="00A0AF"/>
          </a:solidFill>
          <a:ln>
            <a:solidFill>
              <a:srgbClr val="00A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6" name="Grupo 15"/>
          <p:cNvGrpSpPr/>
          <p:nvPr/>
        </p:nvGrpSpPr>
        <p:grpSpPr>
          <a:xfrm>
            <a:off x="6761296" y="485195"/>
            <a:ext cx="2382265" cy="2076144"/>
            <a:chOff x="2038185" y="65632"/>
            <a:chExt cx="2644312" cy="2092028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885" y="65632"/>
              <a:ext cx="2354611" cy="1688136"/>
            </a:xfrm>
            <a:prstGeom prst="rect">
              <a:avLst/>
            </a:prstGeom>
          </p:spPr>
        </p:pic>
        <p:sp>
          <p:nvSpPr>
            <p:cNvPr id="18" name="9 CuadroTexto"/>
            <p:cNvSpPr txBox="1"/>
            <p:nvPr/>
          </p:nvSpPr>
          <p:spPr>
            <a:xfrm>
              <a:off x="2038185" y="1880661"/>
              <a:ext cx="26443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b="1" dirty="0">
                  <a:solidFill>
                    <a:srgbClr val="2073B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      </a:t>
              </a:r>
              <a:r>
                <a:rPr lang="es-CL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COMISIÓN  MARC-TTD</a:t>
              </a:r>
              <a:endParaRPr lang="es-CL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5511147" y="4618569"/>
            <a:ext cx="152638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Asociación Ibero Americana  </a:t>
            </a:r>
          </a:p>
          <a:p>
            <a:pPr algn="ctr"/>
            <a:r>
              <a:rPr lang="es-ES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Ministerios Públicos</a:t>
            </a:r>
            <a:endParaRPr lang="es-ES" sz="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A57A2F-EBEC-3A96-10BA-8BE803C50502}"/>
              </a:ext>
            </a:extLst>
          </p:cNvPr>
          <p:cNvSpPr txBox="1"/>
          <p:nvPr/>
        </p:nvSpPr>
        <p:spPr>
          <a:xfrm>
            <a:off x="5068389" y="21945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A" dirty="0"/>
          </a:p>
        </p:txBody>
      </p:sp>
      <p:sp>
        <p:nvSpPr>
          <p:cNvPr id="23" name="1 Título">
            <a:extLst>
              <a:ext uri="{FF2B5EF4-FFF2-40B4-BE49-F238E27FC236}">
                <a16:creationId xmlns:a16="http://schemas.microsoft.com/office/drawing/2014/main" id="{E35E11E0-3467-4EA1-96E9-70A578A5FFD5}"/>
              </a:ext>
            </a:extLst>
          </p:cNvPr>
          <p:cNvSpPr txBox="1">
            <a:spLocks/>
          </p:cNvSpPr>
          <p:nvPr/>
        </p:nvSpPr>
        <p:spPr>
          <a:xfrm>
            <a:off x="0" y="-1126"/>
            <a:ext cx="7452320" cy="622798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CL" sz="1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1878E2-81C5-40B1-A60D-14F763FA1F75}"/>
              </a:ext>
            </a:extLst>
          </p:cNvPr>
          <p:cNvSpPr txBox="1"/>
          <p:nvPr/>
        </p:nvSpPr>
        <p:spPr>
          <a:xfrm>
            <a:off x="467544" y="9627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PA" dirty="0">
                <a:solidFill>
                  <a:schemeClr val="bg1"/>
                </a:solidFill>
                <a:ea typeface="+mj-ea"/>
                <a:cs typeface="+mj-cs"/>
              </a:rPr>
              <a:t>TRABAJO REALIZADO</a:t>
            </a:r>
          </a:p>
        </p:txBody>
      </p:sp>
    </p:spTree>
    <p:extLst>
      <p:ext uri="{BB962C8B-B14F-4D97-AF65-F5344CB8AC3E}">
        <p14:creationId xmlns:p14="http://schemas.microsoft.com/office/powerpoint/2010/main" val="40146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67494"/>
            <a:ext cx="5832648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1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s-MX" sz="1400" dirty="0"/>
          </a:p>
        </p:txBody>
      </p:sp>
      <p:grpSp>
        <p:nvGrpSpPr>
          <p:cNvPr id="6" name="Grupo 5"/>
          <p:cNvGrpSpPr/>
          <p:nvPr/>
        </p:nvGrpSpPr>
        <p:grpSpPr>
          <a:xfrm>
            <a:off x="1259632" y="3921411"/>
            <a:ext cx="1656184" cy="1266950"/>
            <a:chOff x="2038185" y="65632"/>
            <a:chExt cx="2644312" cy="2699399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885" y="65632"/>
              <a:ext cx="2354611" cy="1688136"/>
            </a:xfrm>
            <a:prstGeom prst="rect">
              <a:avLst/>
            </a:prstGeom>
          </p:spPr>
        </p:pic>
        <p:sp>
          <p:nvSpPr>
            <p:cNvPr id="8" name="9 CuadroTexto"/>
            <p:cNvSpPr txBox="1"/>
            <p:nvPr/>
          </p:nvSpPr>
          <p:spPr>
            <a:xfrm>
              <a:off x="2038185" y="1880660"/>
              <a:ext cx="2644312" cy="884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b="1" dirty="0">
                  <a:solidFill>
                    <a:srgbClr val="2073B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</a:t>
              </a:r>
              <a:r>
                <a:rPr lang="es-CL" sz="10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COMISIÓN  MARC-TTD</a:t>
              </a: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251520" y="748619"/>
            <a:ext cx="5832648" cy="317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MX" sz="15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Hace mención explícita de los </a:t>
            </a:r>
            <a:r>
              <a:rPr lang="es-MX" sz="15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destinatarios y beneficiarios, </a:t>
            </a:r>
            <a:r>
              <a:rPr lang="es-MX" sz="15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pues clarifica a quiénes van dirigidas.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MX" sz="15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Pone énfasis en la </a:t>
            </a:r>
            <a:r>
              <a:rPr lang="es-MX" sz="15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 de la víctima y la comunidad</a:t>
            </a:r>
            <a:r>
              <a:rPr lang="es-MX" sz="15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MX" sz="15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Refuerza la </a:t>
            </a:r>
            <a:r>
              <a:rPr lang="es-MX" sz="15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reparación del daño</a:t>
            </a:r>
            <a:r>
              <a:rPr lang="es-MX" sz="15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MX" sz="15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Reafirma la </a:t>
            </a:r>
            <a:r>
              <a:rPr lang="es-MX" sz="15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importancia de los equipos interdisciplinarios.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MX" sz="15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relación con la inclusión de </a:t>
            </a:r>
            <a:r>
              <a:rPr lang="es-MX" sz="15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enfoques diferenciales</a:t>
            </a:r>
            <a:r>
              <a:rPr lang="es-MX" sz="15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 enfatiza la consideración y adaptación de las intervenciones a las diversas realidades y necesidades de los grupos específicos.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MX" sz="15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Incluye</a:t>
            </a:r>
            <a:r>
              <a:rPr lang="es-MX" sz="15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definiciones </a:t>
            </a:r>
            <a:r>
              <a:rPr lang="es-MX" sz="15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una mejor comprensión del documento.</a:t>
            </a:r>
          </a:p>
        </p:txBody>
      </p:sp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0" y="-3613"/>
            <a:ext cx="7452320" cy="622798"/>
          </a:xfrm>
        </p:spPr>
        <p:txBody>
          <a:bodyPr>
            <a:normAutofit/>
          </a:bodyPr>
          <a:lstStyle/>
          <a:p>
            <a:pPr algn="l"/>
            <a:r>
              <a:rPr lang="es-MX" dirty="0"/>
              <a:t>CONTENIDO DESTACADO</a:t>
            </a:r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B8A9E0-A926-F7AF-0B2C-4FDB04ACB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669" y="3939902"/>
            <a:ext cx="139337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67494"/>
            <a:ext cx="5832648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1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s-MX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07504" y="477523"/>
            <a:ext cx="6012160" cy="4188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s-CL" sz="1400" b="1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CL" sz="15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Establece un conjunto de lineamientos comunes </a:t>
            </a:r>
            <a:r>
              <a:rPr lang="es-CL" sz="15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para: </a:t>
            </a:r>
          </a:p>
          <a:p>
            <a:pPr marL="579438" indent="-29051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L" sz="15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es-CL" sz="15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operen como guía para la elaboración de políticas públicas </a:t>
            </a:r>
            <a:r>
              <a:rPr lang="es-CL" sz="15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responsabilidad penal juvenil en los distintos países.</a:t>
            </a:r>
          </a:p>
          <a:p>
            <a:pPr marL="579438" indent="-29051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L" sz="15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Emitir normas que fortalezcan y aumenten la aplicación de los mecanismos sustitutivos</a:t>
            </a:r>
            <a:r>
              <a:rPr lang="es-CL" sz="15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complementarios a la judicialización, que favorezcan el uso de medidas alternativas para asegurar que la </a:t>
            </a:r>
            <a:r>
              <a:rPr lang="es-CL" sz="15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privación de libertad sea el último recurso</a:t>
            </a:r>
            <a:r>
              <a:rPr lang="es-CL" sz="15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9438" indent="-29051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L" sz="15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Atender</a:t>
            </a:r>
            <a:r>
              <a:rPr lang="es-CL" sz="15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los derechos y las necesidades de los niños, niñas y adolescentes</a:t>
            </a:r>
            <a:r>
              <a:rPr lang="es-CL" sz="15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 las personas </a:t>
            </a:r>
            <a:r>
              <a:rPr lang="es-CL" sz="15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víctimas y de la comunidad</a:t>
            </a:r>
            <a:r>
              <a:rPr lang="es-CL" sz="15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79438" indent="-29051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L" sz="15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Garantizar el efectivo acceso a la justicia</a:t>
            </a:r>
            <a:r>
              <a:rPr lang="es-CL" sz="15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teniendo como marco general el modelo de justicia restaurativa.</a:t>
            </a:r>
            <a:endParaRPr lang="es-MX" sz="1500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0" y="-3613"/>
            <a:ext cx="7452320" cy="622798"/>
          </a:xfrm>
        </p:spPr>
        <p:txBody>
          <a:bodyPr>
            <a:normAutofit/>
          </a:bodyPr>
          <a:lstStyle/>
          <a:p>
            <a:pPr algn="l"/>
            <a:r>
              <a:rPr lang="es-MX" sz="1800" dirty="0"/>
              <a:t>PROPÓSITO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90227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84199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1699" y="1707654"/>
            <a:ext cx="6167875" cy="1224136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Lenguaje inclusivo incorporado por la Secretaría Técnica de Igualdad de Género y no Discriminación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982228" y="0"/>
            <a:ext cx="2159362" cy="5120816"/>
          </a:xfrm>
          <a:prstGeom prst="rect">
            <a:avLst/>
          </a:prstGeom>
          <a:solidFill>
            <a:srgbClr val="00A0AF"/>
          </a:solidFill>
          <a:ln>
            <a:solidFill>
              <a:srgbClr val="00A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6" name="Grupo 15"/>
          <p:cNvGrpSpPr/>
          <p:nvPr/>
        </p:nvGrpSpPr>
        <p:grpSpPr>
          <a:xfrm>
            <a:off x="6761735" y="1281650"/>
            <a:ext cx="2382265" cy="2076144"/>
            <a:chOff x="2038185" y="65632"/>
            <a:chExt cx="2644312" cy="2092028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885" y="65632"/>
              <a:ext cx="2354611" cy="1688136"/>
            </a:xfrm>
            <a:prstGeom prst="rect">
              <a:avLst/>
            </a:prstGeom>
          </p:spPr>
        </p:pic>
        <p:sp>
          <p:nvSpPr>
            <p:cNvPr id="18" name="9 CuadroTexto"/>
            <p:cNvSpPr txBox="1"/>
            <p:nvPr/>
          </p:nvSpPr>
          <p:spPr>
            <a:xfrm>
              <a:off x="2038185" y="1880661"/>
              <a:ext cx="26443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b="1" dirty="0">
                  <a:solidFill>
                    <a:srgbClr val="2073B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      </a:t>
              </a:r>
              <a:r>
                <a:rPr lang="es-CL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COMISIÓN  MARC-TTD</a:t>
              </a:r>
              <a:endParaRPr lang="es-CL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31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65" y="274420"/>
            <a:ext cx="1793323" cy="135605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179512" y="308358"/>
            <a:ext cx="6165162" cy="5064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2400" b="1" dirty="0">
              <a:solidFill>
                <a:srgbClr val="01A0A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2200" b="1" dirty="0">
                <a:solidFill>
                  <a:srgbClr val="01A0A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“REGLAS COMUNES IBEROAMERICANAS  SOBRE JUSTICIA PENAL JUVENIL RESTAURATIVA"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550726" y="3576978"/>
            <a:ext cx="5422734" cy="1171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CUMBRE JUDICIAL IBEROAMERICANA EDICIÓN </a:t>
            </a:r>
            <a:r>
              <a:rPr lang="es-ES" sz="1800" b="1" dirty="0" err="1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Xxi</a:t>
            </a:r>
            <a:endParaRPr lang="es-ES" sz="1800" b="1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8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ASAMBLEA PLENARIA LIMA, Perú  </a:t>
            </a:r>
          </a:p>
          <a:p>
            <a:pPr algn="ctr"/>
            <a:r>
              <a:rPr lang="es-ES" sz="18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AL 22 de septiembre 2023</a:t>
            </a:r>
            <a:endParaRPr lang="es-ES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AFE4334-7DDD-DAC8-D04B-E6D475429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38376"/>
            <a:ext cx="1697504" cy="1228147"/>
          </a:xfrm>
          <a:prstGeom prst="rect">
            <a:avLst/>
          </a:prstGeom>
        </p:spPr>
      </p:pic>
      <p:sp>
        <p:nvSpPr>
          <p:cNvPr id="3" name="9 CuadroTexto">
            <a:extLst>
              <a:ext uri="{FF2B5EF4-FFF2-40B4-BE49-F238E27FC236}">
                <a16:creationId xmlns:a16="http://schemas.microsoft.com/office/drawing/2014/main" id="{85BE4D73-80CF-8B70-8E81-C219CD8DFF45}"/>
              </a:ext>
            </a:extLst>
          </p:cNvPr>
          <p:cNvSpPr txBox="1"/>
          <p:nvPr/>
        </p:nvSpPr>
        <p:spPr>
          <a:xfrm>
            <a:off x="1428653" y="204737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COMISIÓN PERMANENTE MARC-TTD</a:t>
            </a:r>
            <a:endParaRPr lang="es-CL" sz="2000" b="1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1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PPT DECS 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CS">
      <a:majorFont>
        <a:latin typeface="Barlow Condensed SemiBold"/>
        <a:ea typeface=""/>
        <a:cs typeface=""/>
      </a:majorFont>
      <a:minorFont>
        <a:latin typeface="Barlow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3387</TotalTime>
  <Words>543</Words>
  <Application>Microsoft Office PowerPoint</Application>
  <PresentationFormat>Presentación en pantalla (16:9)</PresentationFormat>
  <Paragraphs>52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Barlow Condensed</vt:lpstr>
      <vt:lpstr>Barlow Condensed SemiBold</vt:lpstr>
      <vt:lpstr>Calibri</vt:lpstr>
      <vt:lpstr>Wingdings</vt:lpstr>
      <vt:lpstr>PPT DECS 2018</vt:lpstr>
      <vt:lpstr>Presentación de PowerPoint</vt:lpstr>
      <vt:lpstr>PAÍSES QUE INTEGRAN LA COMISIÓN MARC-TTD</vt:lpstr>
      <vt:lpstr>PROMOCIÓN DE LAS REGLAS </vt:lpstr>
      <vt:lpstr>36 sesiones en total  durante un proceso que duró 1 año y 4 meses. 8 reuniones de la Comisión Permanente de MARC-TTD; 16 reuniones de la Mesa Técnica Interagencial y; 12 reuniones de la Comisión Redactora.   Al finalizar, los Comisionados aprobaron el producto, para hoy ser sometido a la Aprobación de esta Honorable Asamblea Plenaria.</vt:lpstr>
      <vt:lpstr>CONTENIDO DESTACADO</vt:lpstr>
      <vt:lpstr>PROPÓSITO</vt:lpstr>
      <vt:lpstr>Lenguaje inclusivo incorporado por la Secretaría Técnica de Igualdad de Género y no Discriminación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Llanten Briceno</dc:creator>
  <cp:lastModifiedBy>RLA</cp:lastModifiedBy>
  <cp:revision>191</cp:revision>
  <cp:lastPrinted>2019-05-07T17:08:36Z</cp:lastPrinted>
  <dcterms:created xsi:type="dcterms:W3CDTF">2018-07-10T13:02:50Z</dcterms:created>
  <dcterms:modified xsi:type="dcterms:W3CDTF">2023-09-21T16:26:56Z</dcterms:modified>
</cp:coreProperties>
</file>