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A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3A55D0-D1B0-4CA5-85A4-F2A76D4B1A90}" v="23" dt="2024-04-04T22:06:40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279A-B043-414A-B2FD-C0A44384D0AA}" type="datetimeFigureOut">
              <a:rPr lang="es-CR" smtClean="0"/>
              <a:t>8/4/2024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B395E1AC-ABD2-4119-A96C-D97BA5C60378}" type="slidenum">
              <a:rPr lang="es-CR" smtClean="0"/>
              <a:t>‹Nº›</a:t>
            </a:fld>
            <a:endParaRPr lang="es-C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9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279A-B043-414A-B2FD-C0A44384D0AA}" type="datetimeFigureOut">
              <a:rPr lang="es-CR" smtClean="0"/>
              <a:t>8/4/2024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5E1AC-ABD2-4119-A96C-D97BA5C6037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5872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279A-B043-414A-B2FD-C0A44384D0AA}" type="datetimeFigureOut">
              <a:rPr lang="es-CR" smtClean="0"/>
              <a:t>8/4/2024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5E1AC-ABD2-4119-A96C-D97BA5C6037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4257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279A-B043-414A-B2FD-C0A44384D0AA}" type="datetimeFigureOut">
              <a:rPr lang="es-CR" smtClean="0"/>
              <a:t>8/4/2024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5E1AC-ABD2-4119-A96C-D97BA5C60378}" type="slidenum">
              <a:rPr lang="es-CR" smtClean="0"/>
              <a:t>‹Nº›</a:t>
            </a:fld>
            <a:endParaRPr lang="es-C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6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279A-B043-414A-B2FD-C0A44384D0AA}" type="datetimeFigureOut">
              <a:rPr lang="es-CR" smtClean="0"/>
              <a:t>8/4/2024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5E1AC-ABD2-4119-A96C-D97BA5C6037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698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279A-B043-414A-B2FD-C0A44384D0AA}" type="datetimeFigureOut">
              <a:rPr lang="es-CR" smtClean="0"/>
              <a:t>8/4/2024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5E1AC-ABD2-4119-A96C-D97BA5C60378}" type="slidenum">
              <a:rPr lang="es-CR" smtClean="0"/>
              <a:t>‹Nº›</a:t>
            </a:fld>
            <a:endParaRPr lang="es-C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08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279A-B043-414A-B2FD-C0A44384D0AA}" type="datetimeFigureOut">
              <a:rPr lang="es-CR" smtClean="0"/>
              <a:t>8/4/2024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5E1AC-ABD2-4119-A96C-D97BA5C6037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1141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279A-B043-414A-B2FD-C0A44384D0AA}" type="datetimeFigureOut">
              <a:rPr lang="es-CR" smtClean="0"/>
              <a:t>8/4/2024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5E1AC-ABD2-4119-A96C-D97BA5C60378}" type="slidenum">
              <a:rPr lang="es-CR" smtClean="0"/>
              <a:t>‹Nº›</a:t>
            </a:fld>
            <a:endParaRPr lang="es-C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4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279A-B043-414A-B2FD-C0A44384D0AA}" type="datetimeFigureOut">
              <a:rPr lang="es-CR" smtClean="0"/>
              <a:t>8/4/2024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5E1AC-ABD2-4119-A96C-D97BA5C6037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7113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279A-B043-414A-B2FD-C0A44384D0AA}" type="datetimeFigureOut">
              <a:rPr lang="es-CR" smtClean="0"/>
              <a:t>8/4/2024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5E1AC-ABD2-4119-A96C-D97BA5C6037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552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279A-B043-414A-B2FD-C0A44384D0AA}" type="datetimeFigureOut">
              <a:rPr lang="es-CR" smtClean="0"/>
              <a:t>8/4/2024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5E1AC-ABD2-4119-A96C-D97BA5C6037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7668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247279A-B043-414A-B2FD-C0A44384D0AA}" type="datetimeFigureOut">
              <a:rPr lang="es-CR" smtClean="0"/>
              <a:t>8/4/2024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5E1AC-ABD2-4119-A96C-D97BA5C60378}" type="slidenum">
              <a:rPr lang="es-CR" smtClean="0"/>
              <a:t>‹Nº›</a:t>
            </a:fld>
            <a:endParaRPr lang="es-C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9044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96F86B-8A8D-482B-AB2B-1A8EE4EF2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7B2BC4-6DAA-43BB-BBF8-74F594318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9DBD7B-6F32-47F1-9654-A2CB59691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A06CCF8-E75B-4B55-99FB-2D76CBD12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F55E8D-2CEA-40CC-84B8-110F9CCFE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3899BD-A4C7-4D2F-B882-E373ADDBF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442832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01C2EC-23CC-B045-C681-A78C6881E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401" y="195943"/>
            <a:ext cx="4189033" cy="2046514"/>
          </a:xfrm>
        </p:spPr>
        <p:txBody>
          <a:bodyPr>
            <a:normAutofit/>
          </a:bodyPr>
          <a:lstStyle/>
          <a:p>
            <a:pPr algn="ctr"/>
            <a:r>
              <a:rPr lang="es-C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</a:t>
            </a:r>
            <a:br>
              <a:rPr lang="es-C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Iberoamericana de Justicia Medioambiental </a:t>
            </a:r>
          </a:p>
        </p:txBody>
      </p:sp>
      <p:pic>
        <p:nvPicPr>
          <p:cNvPr id="8" name="Imagen 7" descr="Un dibujo de una planta&#10;&#10;Descripción generada automáticamente con confianza media">
            <a:extLst>
              <a:ext uri="{FF2B5EF4-FFF2-40B4-BE49-F238E27FC236}">
                <a16:creationId xmlns:a16="http://schemas.microsoft.com/office/drawing/2014/main" id="{4C8D0237-FB6C-BE2C-7429-0953A4E9A9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1"/>
          <a:stretch/>
        </p:blipFill>
        <p:spPr>
          <a:xfrm>
            <a:off x="5435859" y="227"/>
            <a:ext cx="5949061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C7118A3-ECB4-4619-AA16-3E9684D0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258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6F18B79-42C2-7286-43E4-D8B57AEFA05C}"/>
              </a:ext>
            </a:extLst>
          </p:cNvPr>
          <p:cNvSpPr txBox="1">
            <a:spLocks/>
          </p:cNvSpPr>
          <p:nvPr/>
        </p:nvSpPr>
        <p:spPr>
          <a:xfrm>
            <a:off x="1127180" y="2300918"/>
            <a:ext cx="4189033" cy="2046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Reunión Preparatoria</a:t>
            </a:r>
          </a:p>
          <a:p>
            <a:pPr algn="ctr"/>
            <a:r>
              <a:rPr lang="es-C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Cumbre Judicial Iberoamericana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4ED0F9B-0A2B-C7FD-5E30-596E8586CF13}"/>
              </a:ext>
            </a:extLst>
          </p:cNvPr>
          <p:cNvSpPr txBox="1">
            <a:spLocks/>
          </p:cNvSpPr>
          <p:nvPr/>
        </p:nvSpPr>
        <p:spPr>
          <a:xfrm>
            <a:off x="1070715" y="5127169"/>
            <a:ext cx="4189033" cy="2046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Brasilia, Brasil</a:t>
            </a:r>
          </a:p>
          <a:p>
            <a:pPr algn="ctr"/>
            <a:r>
              <a:rPr lang="es-C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Abril, 2024</a:t>
            </a:r>
          </a:p>
        </p:txBody>
      </p:sp>
    </p:spTree>
    <p:extLst>
      <p:ext uri="{BB962C8B-B14F-4D97-AF65-F5344CB8AC3E}">
        <p14:creationId xmlns:p14="http://schemas.microsoft.com/office/powerpoint/2010/main" val="241569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9CB97-1E35-CD5B-EB38-D58447A71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R" sz="4800" b="1" dirty="0"/>
              <a:t>INTEGRANTES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103FA29-4ACA-72D2-DFB0-08CC41B29356}"/>
              </a:ext>
            </a:extLst>
          </p:cNvPr>
          <p:cNvSpPr txBox="1"/>
          <p:nvPr/>
        </p:nvSpPr>
        <p:spPr>
          <a:xfrm>
            <a:off x="2437637" y="2046510"/>
            <a:ext cx="371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/>
              <a:t>Argentina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DA1C3A-BFA4-CDDF-D06B-24EF09166BA5}"/>
              </a:ext>
            </a:extLst>
          </p:cNvPr>
          <p:cNvSpPr txBox="1"/>
          <p:nvPr/>
        </p:nvSpPr>
        <p:spPr>
          <a:xfrm>
            <a:off x="2470294" y="3124196"/>
            <a:ext cx="371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/>
              <a:t>Brasil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7FF24E2-8FD9-3120-2766-2E8BEF629178}"/>
              </a:ext>
            </a:extLst>
          </p:cNvPr>
          <p:cNvSpPr txBox="1"/>
          <p:nvPr/>
        </p:nvSpPr>
        <p:spPr>
          <a:xfrm>
            <a:off x="2415865" y="4223652"/>
            <a:ext cx="371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/>
              <a:t>España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9A2D3F8-98C3-D5C6-B555-E176E3F7200E}"/>
              </a:ext>
            </a:extLst>
          </p:cNvPr>
          <p:cNvSpPr txBox="1"/>
          <p:nvPr/>
        </p:nvSpPr>
        <p:spPr>
          <a:xfrm>
            <a:off x="6585087" y="2057395"/>
            <a:ext cx="371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/>
              <a:t>Panamá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A4700B2-759A-36DD-3B08-E5471B017F29}"/>
              </a:ext>
            </a:extLst>
          </p:cNvPr>
          <p:cNvSpPr txBox="1"/>
          <p:nvPr/>
        </p:nvSpPr>
        <p:spPr>
          <a:xfrm>
            <a:off x="6563320" y="3124196"/>
            <a:ext cx="371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/>
              <a:t>Paraguay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FD12C3E-E728-60CA-9130-E9AF6D4E5623}"/>
              </a:ext>
            </a:extLst>
          </p:cNvPr>
          <p:cNvSpPr txBox="1"/>
          <p:nvPr/>
        </p:nvSpPr>
        <p:spPr>
          <a:xfrm>
            <a:off x="6530663" y="4212767"/>
            <a:ext cx="4383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/>
              <a:t>República Dominicana</a:t>
            </a:r>
          </a:p>
        </p:txBody>
      </p:sp>
      <p:pic>
        <p:nvPicPr>
          <p:cNvPr id="19" name="Gráfico 18" descr="Hoja con relleno sólido">
            <a:extLst>
              <a:ext uri="{FF2B5EF4-FFF2-40B4-BE49-F238E27FC236}">
                <a16:creationId xmlns:a16="http://schemas.microsoft.com/office/drawing/2014/main" id="{9EF58921-2023-42E8-C5A1-DA258E134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0990" y="5139217"/>
            <a:ext cx="930911" cy="930911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069EF39-AD54-91D0-54D3-9715F26DB3DD}"/>
              </a:ext>
            </a:extLst>
          </p:cNvPr>
          <p:cNvSpPr txBox="1"/>
          <p:nvPr/>
        </p:nvSpPr>
        <p:spPr>
          <a:xfrm>
            <a:off x="3557717" y="5318004"/>
            <a:ext cx="5596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/>
              <a:t>Costa Rica - Coordinador</a:t>
            </a:r>
          </a:p>
        </p:txBody>
      </p:sp>
      <p:pic>
        <p:nvPicPr>
          <p:cNvPr id="21" name="Gráfico 20" descr="Hoja con relleno sólido">
            <a:extLst>
              <a:ext uri="{FF2B5EF4-FFF2-40B4-BE49-F238E27FC236}">
                <a16:creationId xmlns:a16="http://schemas.microsoft.com/office/drawing/2014/main" id="{A5428A39-2DF8-500F-189D-0F3C8CBC5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0294" y="784871"/>
            <a:ext cx="930911" cy="93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9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R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R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R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R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0" name="Rectangle 119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6676838-51DD-9BAD-5520-522887DA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406" y="4030678"/>
            <a:ext cx="9608651" cy="233746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s-C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Actualización de los Principios Jurídicos Medioambientales para el Desarrollo Ecológicamente Sustentable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8CF05AF0-EFA1-E417-355A-441BF3180A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68" r="-1" b="-1"/>
          <a:stretch/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1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419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419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419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419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147E635D-C3B4-465B-AF24-991B6BF6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4A0623D0-396B-499E-BBFB-C17F1BB0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" name="Marcador de posición de imagen 5" descr="Vista de un lago con una montaña al fondo&#10;&#10;Descripción generada automáticamente con confianza media">
            <a:extLst>
              <a:ext uri="{FF2B5EF4-FFF2-40B4-BE49-F238E27FC236}">
                <a16:creationId xmlns:a16="http://schemas.microsoft.com/office/drawing/2014/main" id="{DEE7004C-8142-E496-C0F8-E2EB6ED94EA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2" r="-1" b="5896"/>
          <a:stretch/>
        </p:blipFill>
        <p:spPr>
          <a:xfrm>
            <a:off x="19965" y="-2"/>
            <a:ext cx="12191695" cy="685800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21AF192C-698D-4635-9C9F-F9769A56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0BC11EF4-431D-894E-E09D-7B845F212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054" y="3428998"/>
            <a:ext cx="5816024" cy="288471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marL="342900" indent="-342900" algn="r"/>
            <a:r>
              <a:rPr lang="en-US" sz="2600" b="1" dirty="0" err="1"/>
              <a:t>Fortalecimiento</a:t>
            </a:r>
            <a:r>
              <a:rPr lang="en-US" sz="2600" b="1" dirty="0"/>
              <a:t> de competencias en </a:t>
            </a:r>
            <a:r>
              <a:rPr lang="en-US" sz="2600" b="1" dirty="0" err="1"/>
              <a:t>litigios</a:t>
            </a:r>
            <a:r>
              <a:rPr lang="en-US" sz="2600" b="1" dirty="0"/>
              <a:t> climáticos</a:t>
            </a:r>
            <a:br>
              <a:rPr lang="en-US" sz="2600" b="1" dirty="0"/>
            </a:br>
            <a:br>
              <a:rPr lang="en-US" sz="2600" b="1" dirty="0"/>
            </a:br>
            <a:r>
              <a:rPr lang="en-US" sz="2600" b="1" dirty="0" err="1"/>
              <a:t>Temática</a:t>
            </a:r>
            <a:r>
              <a:rPr lang="en-US" sz="2600" b="1" dirty="0"/>
              <a:t> </a:t>
            </a:r>
            <a:r>
              <a:rPr lang="en-US" sz="2600" b="1" dirty="0" err="1"/>
              <a:t>indígena</a:t>
            </a:r>
            <a:r>
              <a:rPr lang="en-US" sz="2600" b="1" dirty="0"/>
              <a:t> ambiental </a:t>
            </a:r>
            <a:br>
              <a:rPr lang="en-US" sz="2600" b="1" dirty="0"/>
            </a:br>
            <a:br>
              <a:rPr lang="en-US" sz="2600" b="1" dirty="0"/>
            </a:br>
            <a:r>
              <a:rPr lang="en-US" sz="2600" b="1" dirty="0"/>
              <a:t>Derechos de las y los defensores de derechos humanos ambientales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4E56C4B-C9E0-4F01-AF43-E69279A06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C654A17-56DA-4921-A42B-DE255FA66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8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9CB97-1E35-CD5B-EB38-D58447A71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R" sz="2400" dirty="0"/>
          </a:p>
        </p:txBody>
      </p:sp>
      <p:pic>
        <p:nvPicPr>
          <p:cNvPr id="4" name="Gráfico 3" descr="Koi con relleno sólido">
            <a:extLst>
              <a:ext uri="{FF2B5EF4-FFF2-40B4-BE49-F238E27FC236}">
                <a16:creationId xmlns:a16="http://schemas.microsoft.com/office/drawing/2014/main" id="{F857D74D-7714-08F1-2184-171F1B162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9485" y="661994"/>
            <a:ext cx="914400" cy="9144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AAE274C-667D-9751-DA54-D16019041F50}"/>
              </a:ext>
            </a:extLst>
          </p:cNvPr>
          <p:cNvSpPr txBox="1"/>
          <p:nvPr/>
        </p:nvSpPr>
        <p:spPr>
          <a:xfrm>
            <a:off x="1491177" y="1722456"/>
            <a:ext cx="8871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400" b="1" dirty="0"/>
              <a:t>Seminarios Web:  </a:t>
            </a:r>
            <a:r>
              <a:rPr lang="es-CR" sz="2400" dirty="0"/>
              <a:t>En conjunto con el </a:t>
            </a:r>
            <a:r>
              <a:rPr lang="es-C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Foro de Jueces de Medio Ambiente de la Unión Europea (EUFJE). </a:t>
            </a:r>
          </a:p>
          <a:p>
            <a:pPr algn="just"/>
            <a:endParaRPr lang="es-CR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BFA6E2-1DC2-4EB7-8754-B617C4D9E99E}"/>
              </a:ext>
            </a:extLst>
          </p:cNvPr>
          <p:cNvSpPr txBox="1"/>
          <p:nvPr/>
        </p:nvSpPr>
        <p:spPr>
          <a:xfrm>
            <a:off x="1491177" y="2922785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Promover el fortalecimiento de las capacidades humanas en tema ambiental:  </a:t>
            </a:r>
            <a:r>
              <a:rPr lang="es-C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Actividad organizada por el Poder Judicial de República Dominica</a:t>
            </a:r>
            <a:endParaRPr lang="es-CR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FE69A77-14B9-B42C-FA4C-C3DF1355DE3B}"/>
              </a:ext>
            </a:extLst>
          </p:cNvPr>
          <p:cNvSpPr txBox="1"/>
          <p:nvPr/>
        </p:nvSpPr>
        <p:spPr>
          <a:xfrm>
            <a:off x="1491177" y="4560449"/>
            <a:ext cx="8469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Cursos de capacitación sobre la aplicación del Acuerdo de Escazú y la justiciabilidad de los Tratados de Cambio Climático (Acuerdo de París). 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145655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A1CC984-E98A-0699-6FC4-9480FD88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Publicidad resoluciones judiciales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83D1C-16ED-A3B3-C247-C91A23DD1436}"/>
              </a:ext>
            </a:extLst>
          </p:cNvPr>
          <p:cNvSpPr txBox="1"/>
          <p:nvPr/>
        </p:nvSpPr>
        <p:spPr>
          <a:xfrm>
            <a:off x="1654629" y="2659520"/>
            <a:ext cx="8545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b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Portal de Jurisprudencia Ambiental:  </a:t>
            </a:r>
          </a:p>
          <a:p>
            <a:pPr algn="ctr"/>
            <a:endParaRPr lang="es-CR" sz="2800" b="1" dirty="0"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sz="2800" b="1" dirty="0">
                <a:effectLst/>
                <a:latin typeface="+mj-lt"/>
                <a:ea typeface="Calibri" panose="020F0502020204030204" pitchFamily="34" charset="0"/>
                <a:cs typeface="Tahoma" panose="020B0604030504040204" pitchFamily="34" charset="0"/>
              </a:rPr>
              <a:t>Desarrollado por el PNUMA en conjunto con el Instituto Judicial Mundial del Ambiente</a:t>
            </a:r>
            <a:endParaRPr lang="es-CR" sz="2800" b="1" dirty="0">
              <a:latin typeface="+mj-lt"/>
            </a:endParaRPr>
          </a:p>
        </p:txBody>
      </p:sp>
      <p:pic>
        <p:nvPicPr>
          <p:cNvPr id="10" name="Gráfico 9" descr="Mariposa con relleno sólido">
            <a:extLst>
              <a:ext uri="{FF2B5EF4-FFF2-40B4-BE49-F238E27FC236}">
                <a16:creationId xmlns:a16="http://schemas.microsoft.com/office/drawing/2014/main" id="{76EDED93-EBB3-ACD1-ACE2-31FF7E7A5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60762">
            <a:off x="3004457" y="5225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6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R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B533D3C-1DE3-B75F-A7FE-C983A88B3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86" y="4376057"/>
            <a:ext cx="8732325" cy="16738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CR" sz="2000" dirty="0"/>
              <a:t>Magistrada Damaris Vargas Vásquez</a:t>
            </a:r>
            <a:br>
              <a:rPr lang="es-CR" sz="2000" dirty="0"/>
            </a:br>
            <a:r>
              <a:rPr lang="es-CR" sz="2000" dirty="0"/>
              <a:t>Vicepresidenta Corte Suprema de Justicia Costa Rica</a:t>
            </a:r>
            <a:br>
              <a:rPr lang="es-CR" sz="2000" dirty="0"/>
            </a:br>
            <a:r>
              <a:rPr lang="es-CR" sz="2000" dirty="0"/>
              <a:t>Coordinadora Comisión Iberoamericana de Justicia Medioambiental</a:t>
            </a:r>
            <a:br>
              <a:rPr lang="es-CR" sz="2000" dirty="0"/>
            </a:br>
            <a:br>
              <a:rPr lang="es-CR" sz="2000" dirty="0"/>
            </a:br>
            <a:r>
              <a:rPr lang="es-CR" sz="2000" dirty="0" err="1"/>
              <a:t>dvargas@poder-judicial.</a:t>
            </a:r>
            <a:r>
              <a:rPr lang="es-CR" sz="2000" err="1"/>
              <a:t>go</a:t>
            </a:r>
            <a:r>
              <a:rPr lang="es-CR" sz="2000"/>
              <a:t>.cr</a:t>
            </a:r>
            <a:endParaRPr lang="es-CR" sz="2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 descr="Imagen en blanco y negro de la luna&#10;&#10;Descripción generada automáticamente con confianza baja">
            <a:extLst>
              <a:ext uri="{FF2B5EF4-FFF2-40B4-BE49-F238E27FC236}">
                <a16:creationId xmlns:a16="http://schemas.microsoft.com/office/drawing/2014/main" id="{4F67A72B-2196-E31A-02D4-4689769A33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" b="-1"/>
          <a:stretch/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80636FF90FFCB419C83AD056ECD7827" ma:contentTypeVersion="15" ma:contentTypeDescription="Crie um novo documento." ma:contentTypeScope="" ma:versionID="b7efaced82d83f5a63b7f3d9a9310d38">
  <xsd:schema xmlns:xsd="http://www.w3.org/2001/XMLSchema" xmlns:xs="http://www.w3.org/2001/XMLSchema" xmlns:p="http://schemas.microsoft.com/office/2006/metadata/properties" xmlns:ns2="d5fdfebe-e266-4822-af78-1374afa9395f" xmlns:ns3="90920269-575c-44b2-9a92-3d67ff7821e2" targetNamespace="http://schemas.microsoft.com/office/2006/metadata/properties" ma:root="true" ma:fieldsID="5e6c0837b69843a3096312aa821db257" ns2:_="" ns3:_="">
    <xsd:import namespace="d5fdfebe-e266-4822-af78-1374afa9395f"/>
    <xsd:import namespace="90920269-575c-44b2-9a92-3d67ff7821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dfebe-e266-4822-af78-1374afa93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405ff79a-73c5-41bb-9549-77db097022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920269-575c-44b2-9a92-3d67ff7821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c907d3b-e8e6-4756-a9cc-f06ffd43b9b7}" ma:internalName="TaxCatchAll" ma:showField="CatchAllData" ma:web="90920269-575c-44b2-9a92-3d67ff7821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920269-575c-44b2-9a92-3d67ff7821e2" xsi:nil="true"/>
    <lcf76f155ced4ddcb4097134ff3c332f xmlns="d5fdfebe-e266-4822-af78-1374afa9395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4DEF61-DAAB-4ABC-B34F-FE5A86CE05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E7635A-9E8F-49D5-821B-7D18EA6325A0}"/>
</file>

<file path=customXml/itemProps3.xml><?xml version="1.0" encoding="utf-8"?>
<ds:datastoreItem xmlns:ds="http://schemas.openxmlformats.org/officeDocument/2006/customXml" ds:itemID="{B91600BE-E572-4BC8-81C7-1F218A5AAB5A}">
  <ds:schemaRefs>
    <ds:schemaRef ds:uri="d56bd8f1-2adf-4eb5-b1ef-e54edfa8214b"/>
    <ds:schemaRef ds:uri="http://purl.org/dc/elements/1.1/"/>
    <ds:schemaRef ds:uri="http://schemas.microsoft.com/office/2006/documentManagement/types"/>
    <ds:schemaRef ds:uri="http://purl.org/dc/terms/"/>
    <ds:schemaRef ds:uri="c3a42dfb-c456-4471-9ee3-574c08e9346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125</TotalTime>
  <Words>181</Words>
  <Application>Microsoft Office PowerPoint</Application>
  <PresentationFormat>Panorámica</PresentationFormat>
  <Paragraphs>26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MS Shell Dlg 2</vt:lpstr>
      <vt:lpstr>Times New Roman</vt:lpstr>
      <vt:lpstr>Wingdings</vt:lpstr>
      <vt:lpstr>Wingdings 3</vt:lpstr>
      <vt:lpstr>Madison</vt:lpstr>
      <vt:lpstr>INFORME Comisión Iberoamericana de Justicia Medioambiental </vt:lpstr>
      <vt:lpstr>INTEGRANTES</vt:lpstr>
      <vt:lpstr>Actualización de los Principios Jurídicos Medioambientales para el Desarrollo Ecológicamente Sustentable</vt:lpstr>
      <vt:lpstr>Fortalecimiento de competencias en litigios climáticos  Temática indígena ambiental   Derechos de las y los defensores de derechos humanos ambientales</vt:lpstr>
      <vt:lpstr>Presentación de PowerPoint</vt:lpstr>
      <vt:lpstr>Publicidad resoluciones judiciales</vt:lpstr>
      <vt:lpstr>Magistrada Damaris Vargas Vásquez Vicepresidenta Corte Suprema de Justicia Costa Rica Coordinadora Comisión Iberoamericana de Justicia Medioambiental  dvargas@poder-judicial.go.cr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Comisión Iberoamericana de Justicia Medioambiental</dc:title>
  <dc:creator>Patricia Bonilla Rodríguez</dc:creator>
  <cp:lastModifiedBy>Damaris Vargas Vásquez</cp:lastModifiedBy>
  <cp:revision>4</cp:revision>
  <dcterms:created xsi:type="dcterms:W3CDTF">2024-04-04T19:01:58Z</dcterms:created>
  <dcterms:modified xsi:type="dcterms:W3CDTF">2024-04-09T05:49:45Z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0x010100B80636FF90FFCB419C83AD056ECD7827</vt:lpwstr>
  </property>
</Properties>
</file>