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4.xml" ContentType="application/vnd.openxmlformats-officedocument.presentationml.slide+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5.xml" ContentType="application/vnd.openxmlformats-officedocument.presentationml.slideLayout+xml"/>
  <Override PartName="/ppt/webextensions/webextension1.xml" ContentType="application/vnd.ms-office.webextension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webextensions/taskpanes.xml" ContentType="application/vnd.ms-office.webextensiontaskpane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4" r:id="rId1"/>
  </p:sldMasterIdLst>
  <p:notesMasterIdLst>
    <p:notesMasterId r:id="rId12"/>
  </p:notesMasterIdLst>
  <p:sldIdLst>
    <p:sldId id="256" r:id="rId2"/>
    <p:sldId id="257" r:id="rId3"/>
    <p:sldId id="258" r:id="rId4"/>
    <p:sldId id="267" r:id="rId5"/>
    <p:sldId id="264" r:id="rId6"/>
    <p:sldId id="268" r:id="rId7"/>
    <p:sldId id="260" r:id="rId8"/>
    <p:sldId id="261" r:id="rId9"/>
    <p:sldId id="262" r:id="rId10"/>
    <p:sldId id="263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Estilo claro 1 - Acento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4B1156A-380E-4F78-BDF5-A606A8083BF9}" styleName="Estilo medio 4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15" autoAdjust="0"/>
    <p:restoredTop sz="94674"/>
  </p:normalViewPr>
  <p:slideViewPr>
    <p:cSldViewPr snapToGrid="0" snapToObjects="1">
      <p:cViewPr varScale="1">
        <p:scale>
          <a:sx n="107" d="100"/>
          <a:sy n="107" d="100"/>
        </p:scale>
        <p:origin x="48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openxmlformats.org/officeDocument/2006/relationships/customXml" Target="../customXml/item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A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0A3E57-CE37-4C5A-8199-3EA9B9E82BAA}" type="datetimeFigureOut">
              <a:rPr lang="es-PA" smtClean="0"/>
              <a:t>02/14/2025</a:t>
            </a:fld>
            <a:endParaRPr lang="es-PA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A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A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A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FB7D8B-D5CA-4069-8181-1C211AB5F450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15560125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FB7D8B-D5CA-4069-8181-1C211AB5F450}" type="slidenum">
              <a:rPr lang="es-PA" smtClean="0"/>
              <a:t>8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607878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2DE2F-7650-FB43-A373-DC1DF219FC54}" type="datetimeFigureOut">
              <a:rPr lang="es-419" smtClean="0"/>
              <a:t>14/2/2025</a:t>
            </a:fld>
            <a:endParaRPr lang="es-419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03CD1-1445-844C-9F91-26110BBF3A16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1014094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2DE2F-7650-FB43-A373-DC1DF219FC54}" type="datetimeFigureOut">
              <a:rPr lang="es-419" smtClean="0"/>
              <a:t>14/2/2025</a:t>
            </a:fld>
            <a:endParaRPr lang="es-419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03CD1-1445-844C-9F91-26110BBF3A16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884364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2DE2F-7650-FB43-A373-DC1DF219FC54}" type="datetimeFigureOut">
              <a:rPr lang="es-419" smtClean="0"/>
              <a:t>14/2/2025</a:t>
            </a:fld>
            <a:endParaRPr lang="es-419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03CD1-1445-844C-9F91-26110BBF3A16}" type="slidenum">
              <a:rPr lang="es-419" smtClean="0"/>
              <a:t>‹Nº›</a:t>
            </a:fld>
            <a:endParaRPr lang="es-419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388990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2DE2F-7650-FB43-A373-DC1DF219FC54}" type="datetimeFigureOut">
              <a:rPr lang="es-419" smtClean="0"/>
              <a:t>14/2/2025</a:t>
            </a:fld>
            <a:endParaRPr lang="es-419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03CD1-1445-844C-9F91-26110BBF3A16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9689855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2DE2F-7650-FB43-A373-DC1DF219FC54}" type="datetimeFigureOut">
              <a:rPr lang="es-419" smtClean="0"/>
              <a:t>14/2/2025</a:t>
            </a:fld>
            <a:endParaRPr lang="es-419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03CD1-1445-844C-9F91-26110BBF3A16}" type="slidenum">
              <a:rPr lang="es-419" smtClean="0"/>
              <a:t>‹Nº›</a:t>
            </a:fld>
            <a:endParaRPr lang="es-419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971027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2DE2F-7650-FB43-A373-DC1DF219FC54}" type="datetimeFigureOut">
              <a:rPr lang="es-419" smtClean="0"/>
              <a:t>14/2/2025</a:t>
            </a:fld>
            <a:endParaRPr lang="es-419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03CD1-1445-844C-9F91-26110BBF3A16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3151747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2DE2F-7650-FB43-A373-DC1DF219FC54}" type="datetimeFigureOut">
              <a:rPr lang="es-419" smtClean="0"/>
              <a:t>14/2/2025</a:t>
            </a:fld>
            <a:endParaRPr lang="es-419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03CD1-1445-844C-9F91-26110BBF3A16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1258052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2DE2F-7650-FB43-A373-DC1DF219FC54}" type="datetimeFigureOut">
              <a:rPr lang="es-419" smtClean="0"/>
              <a:t>14/2/2025</a:t>
            </a:fld>
            <a:endParaRPr lang="es-419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03CD1-1445-844C-9F91-26110BBF3A16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38786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2DE2F-7650-FB43-A373-DC1DF219FC54}" type="datetimeFigureOut">
              <a:rPr lang="es-419" smtClean="0"/>
              <a:t>14/2/2025</a:t>
            </a:fld>
            <a:endParaRPr lang="es-419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03CD1-1445-844C-9F91-26110BBF3A16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2456885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2DE2F-7650-FB43-A373-DC1DF219FC54}" type="datetimeFigureOut">
              <a:rPr lang="es-419" smtClean="0"/>
              <a:t>14/2/2025</a:t>
            </a:fld>
            <a:endParaRPr lang="es-419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03CD1-1445-844C-9F91-26110BBF3A16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433153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2DE2F-7650-FB43-A373-DC1DF219FC54}" type="datetimeFigureOut">
              <a:rPr lang="es-419" smtClean="0"/>
              <a:t>14/2/2025</a:t>
            </a:fld>
            <a:endParaRPr lang="es-419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03CD1-1445-844C-9F91-26110BBF3A16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1764624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2DE2F-7650-FB43-A373-DC1DF219FC54}" type="datetimeFigureOut">
              <a:rPr lang="es-419" smtClean="0"/>
              <a:t>14/2/2025</a:t>
            </a:fld>
            <a:endParaRPr lang="es-419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03CD1-1445-844C-9F91-26110BBF3A16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10163725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2DE2F-7650-FB43-A373-DC1DF219FC54}" type="datetimeFigureOut">
              <a:rPr lang="es-419" smtClean="0"/>
              <a:t>14/2/2025</a:t>
            </a:fld>
            <a:endParaRPr lang="es-419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03CD1-1445-844C-9F91-26110BBF3A16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4152014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2DE2F-7650-FB43-A373-DC1DF219FC54}" type="datetimeFigureOut">
              <a:rPr lang="es-419" smtClean="0"/>
              <a:t>14/2/2025</a:t>
            </a:fld>
            <a:endParaRPr lang="es-419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03CD1-1445-844C-9F91-26110BBF3A16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3691253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2DE2F-7650-FB43-A373-DC1DF219FC54}" type="datetimeFigureOut">
              <a:rPr lang="es-419" smtClean="0"/>
              <a:t>14/2/2025</a:t>
            </a:fld>
            <a:endParaRPr lang="es-419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03CD1-1445-844C-9F91-26110BBF3A16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3982570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2DE2F-7650-FB43-A373-DC1DF219FC54}" type="datetimeFigureOut">
              <a:rPr lang="es-419" smtClean="0"/>
              <a:t>14/2/2025</a:t>
            </a:fld>
            <a:endParaRPr lang="es-419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03CD1-1445-844C-9F91-26110BBF3A16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3281097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B2DE2F-7650-FB43-A373-DC1DF219FC54}" type="datetimeFigureOut">
              <a:rPr lang="es-419" smtClean="0"/>
              <a:t>14/2/2025</a:t>
            </a:fld>
            <a:endParaRPr lang="es-419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419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5F103CD1-1445-844C-9F91-26110BBF3A16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3862313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e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umbrejudicial.org/hijos-de-cumbre-comisiones/comision-de-seguimiento-de-las-reglas-de-brasilia" TargetMode="External"/><Relationship Id="rId2" Type="http://schemas.openxmlformats.org/officeDocument/2006/relationships/hyperlink" Target="https://www.organojudicial.gob.pa/uploads/blogs.dir/24/2025/02/913/conferencias-magistrales-2024-reglas-de-brasilia-herramienta-fundamental-para-el-acceso-a-la-justicia-de-manera-efectiva-y-equitativa-1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161B7A5D-3D1A-436C-8822-F326C0967FAD}"/>
              </a:ext>
            </a:extLst>
          </p:cNvPr>
          <p:cNvSpPr txBox="1"/>
          <p:nvPr/>
        </p:nvSpPr>
        <p:spPr>
          <a:xfrm>
            <a:off x="383280" y="2584569"/>
            <a:ext cx="749797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b="1" dirty="0"/>
              <a:t>Informe</a:t>
            </a:r>
          </a:p>
          <a:p>
            <a:pPr algn="ctr"/>
            <a:r>
              <a:rPr lang="es-ES" sz="3600" b="1" dirty="0"/>
              <a:t>Comisión de Seguimiento de las Reglas de Brasilia</a:t>
            </a:r>
          </a:p>
          <a:p>
            <a:pPr algn="ctr"/>
            <a:r>
              <a:rPr lang="es-ES" sz="3600" b="1" dirty="0"/>
              <a:t>Cumbre Judicial Iberoamericana</a:t>
            </a:r>
            <a:endParaRPr lang="es-PA" sz="3600" b="1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0445069-48DE-42D2-910E-94F146465F2B}"/>
              </a:ext>
            </a:extLst>
          </p:cNvPr>
          <p:cNvSpPr txBox="1"/>
          <p:nvPr/>
        </p:nvSpPr>
        <p:spPr>
          <a:xfrm>
            <a:off x="698168" y="5289430"/>
            <a:ext cx="749797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i="1" dirty="0"/>
              <a:t>Segunda Reunión Preparatoria de la XXII Edición</a:t>
            </a:r>
          </a:p>
          <a:p>
            <a:pPr algn="ctr"/>
            <a:r>
              <a:rPr lang="es-ES" i="1" dirty="0"/>
              <a:t>Madrid, España – 19 y 20 de febrero de 2025</a:t>
            </a:r>
            <a:endParaRPr lang="es-PA" i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FD4237A-9945-45BA-A668-F6B79629B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6672" y="280033"/>
            <a:ext cx="2286083" cy="190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5679E72-2EA6-12BE-C41A-D30171626C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1258" y="0"/>
            <a:ext cx="4310742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402277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5C7BDBA2-F22F-4F77-BADC-519796476FE7}"/>
              </a:ext>
            </a:extLst>
          </p:cNvPr>
          <p:cNvSpPr txBox="1"/>
          <p:nvPr/>
        </p:nvSpPr>
        <p:spPr>
          <a:xfrm>
            <a:off x="353443" y="332295"/>
            <a:ext cx="11277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b="1" dirty="0"/>
              <a:t>Participación de las Comisionadas y Comisionados en calidad de conferencistas, invitadas e invitados especiales </a:t>
            </a:r>
            <a:r>
              <a:rPr lang="es-ES" dirty="0"/>
              <a:t>en una diversidad de actividades, tanto de manera presencial como bajo modalidad virtual.</a:t>
            </a:r>
            <a:endParaRPr lang="es-PA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D353B5F-A244-4801-8FB1-EC6050CE2163}"/>
              </a:ext>
            </a:extLst>
          </p:cNvPr>
          <p:cNvSpPr txBox="1"/>
          <p:nvPr/>
        </p:nvSpPr>
        <p:spPr>
          <a:xfrm>
            <a:off x="10051003" y="5679319"/>
            <a:ext cx="148814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A" sz="2800" b="1" dirty="0"/>
              <a:t>s.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86A4960-445D-0B67-6FF5-67465B8C29D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795" t="28946" r="7922"/>
          <a:stretch/>
        </p:blipFill>
        <p:spPr>
          <a:xfrm>
            <a:off x="4346400" y="2938665"/>
            <a:ext cx="4067578" cy="195731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A2321D7-F0E6-BD05-796F-4CADC85998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6986" y="1352810"/>
            <a:ext cx="3487628" cy="232581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85463D1-8601-1727-47DF-9C2C6F3275D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8152" r="3723"/>
          <a:stretch/>
        </p:blipFill>
        <p:spPr>
          <a:xfrm>
            <a:off x="353443" y="4282568"/>
            <a:ext cx="3487627" cy="2243137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9102CC11-3A47-0089-75AA-4080D4CAA4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443" y="1352810"/>
            <a:ext cx="3620635" cy="2415358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2F3AEFFF-EFAA-6165-117C-3B80B6818D5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15935"/>
          <a:stretch/>
        </p:blipFill>
        <p:spPr>
          <a:xfrm>
            <a:off x="4705814" y="4977691"/>
            <a:ext cx="2780371" cy="1752983"/>
          </a:xfrm>
          <a:prstGeom prst="rect">
            <a:avLst/>
          </a:prstGeom>
        </p:spPr>
      </p:pic>
      <p:pic>
        <p:nvPicPr>
          <p:cNvPr id="17" name="Imagen 16" descr="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87DD999C-0BAB-4686-0067-1A2C1D083C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46987" y="4198126"/>
            <a:ext cx="3487627" cy="2186860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6B99D812-6820-8E13-9D72-2BA068E3D14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0502" t="-1" r="11775" b="25854"/>
          <a:stretch/>
        </p:blipFill>
        <p:spPr>
          <a:xfrm>
            <a:off x="4705340" y="1063624"/>
            <a:ext cx="2780371" cy="1832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0595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36388C9A-2C84-431C-A2D4-CBD68650AB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961"/>
          <a:stretch/>
        </p:blipFill>
        <p:spPr>
          <a:xfrm>
            <a:off x="1023573" y="1424685"/>
            <a:ext cx="1354922" cy="162070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395157D-2CF0-457B-B0E3-957E33451F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228"/>
          <a:stretch/>
        </p:blipFill>
        <p:spPr>
          <a:xfrm>
            <a:off x="9624746" y="1290214"/>
            <a:ext cx="1829814" cy="18000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23A13CDC-BB5F-4033-AADA-A170D41CD0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2717" y="1335038"/>
            <a:ext cx="1138185" cy="1710353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8420AE7-8F01-49F8-AEC5-15A67C14EE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1078" y="1302472"/>
            <a:ext cx="1350000" cy="180000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77A0DD3B-3A83-44E3-B18A-8EC8CE3EA36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162" t="2114" r="15628"/>
          <a:stretch/>
        </p:blipFill>
        <p:spPr>
          <a:xfrm>
            <a:off x="7143005" y="1309239"/>
            <a:ext cx="1829814" cy="1761949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84012153-8716-42DA-BBFE-C97FD8954F82}"/>
              </a:ext>
            </a:extLst>
          </p:cNvPr>
          <p:cNvSpPr txBox="1"/>
          <p:nvPr/>
        </p:nvSpPr>
        <p:spPr>
          <a:xfrm>
            <a:off x="728502" y="3275530"/>
            <a:ext cx="15755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es-ES" sz="12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Magistrada</a:t>
            </a:r>
          </a:p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es-ES" sz="1200" b="1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Maricela Sosa Ravelo,</a:t>
            </a:r>
          </a:p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Tribunal Supremo Popular.</a:t>
            </a:r>
          </a:p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es-ES" sz="1200" b="1" dirty="0">
                <a:latin typeface="Arial" panose="020B0604020202020204" pitchFamily="34" charset="0"/>
                <a:cs typeface="Arial" panose="020B0604020202020204" pitchFamily="34" charset="0"/>
              </a:rPr>
              <a:t>Cuba</a:t>
            </a:r>
            <a:endParaRPr lang="es-PA" sz="1200" b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5DDC07BD-6F38-455A-960E-2D487312448C}"/>
              </a:ext>
            </a:extLst>
          </p:cNvPr>
          <p:cNvSpPr txBox="1"/>
          <p:nvPr/>
        </p:nvSpPr>
        <p:spPr>
          <a:xfrm>
            <a:off x="2704551" y="3245162"/>
            <a:ext cx="184006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es-ES" sz="12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Magistrado </a:t>
            </a:r>
          </a:p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es-ES" sz="1200" b="1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Juan Manuel</a:t>
            </a:r>
          </a:p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es-ES" sz="1200" b="1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Fernández Martínez, </a:t>
            </a:r>
            <a:endParaRPr lang="es-PA" sz="1200" b="1" i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es-ES" sz="12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Sala de lo Civil y Penal del Tribunal Superior de Justicia de Navarra. </a:t>
            </a:r>
            <a:r>
              <a:rPr lang="es-ES" sz="1200" b="1" dirty="0">
                <a:latin typeface="Arial" panose="020B0604020202020204" pitchFamily="34" charset="0"/>
                <a:cs typeface="Arial" panose="020B0604020202020204" pitchFamily="34" charset="0"/>
              </a:rPr>
              <a:t>España</a:t>
            </a:r>
            <a:endParaRPr lang="es-E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DE7CAE13-D590-4D59-86E2-B9E1A5B23A11}"/>
              </a:ext>
            </a:extLst>
          </p:cNvPr>
          <p:cNvSpPr txBox="1"/>
          <p:nvPr/>
        </p:nvSpPr>
        <p:spPr>
          <a:xfrm>
            <a:off x="4891362" y="3323012"/>
            <a:ext cx="175302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200" i="1" dirty="0">
                <a:latin typeface="Arial" panose="020B0604020202020204" pitchFamily="34" charset="0"/>
                <a:cs typeface="Arial" panose="020B0604020202020204" pitchFamily="34" charset="0"/>
              </a:rPr>
              <a:t>Consejero</a:t>
            </a:r>
          </a:p>
          <a:p>
            <a:pPr algn="ctr"/>
            <a:r>
              <a:rPr lang="es-ES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Sergio Javier </a:t>
            </a:r>
          </a:p>
          <a:p>
            <a:pPr algn="ctr"/>
            <a:r>
              <a:rPr lang="es-ES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Molina Martínez,</a:t>
            </a:r>
          </a:p>
          <a:p>
            <a:pPr algn="ctr"/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Consejo de la Judicatura Federal. </a:t>
            </a:r>
            <a:r>
              <a:rPr lang="es-ES" sz="1200" b="1" dirty="0">
                <a:latin typeface="Arial" panose="020B0604020202020204" pitchFamily="34" charset="0"/>
                <a:cs typeface="Arial" panose="020B0604020202020204" pitchFamily="34" charset="0"/>
              </a:rPr>
              <a:t>México</a:t>
            </a:r>
            <a:endParaRPr lang="es-ES" sz="1200" dirty="0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806764CB-25EB-44F6-BBF0-5EC70A79C21F}"/>
              </a:ext>
            </a:extLst>
          </p:cNvPr>
          <p:cNvSpPr txBox="1"/>
          <p:nvPr/>
        </p:nvSpPr>
        <p:spPr>
          <a:xfrm>
            <a:off x="6789007" y="3415825"/>
            <a:ext cx="21838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PA" sz="1200" i="1" dirty="0">
                <a:latin typeface="Arial" panose="020B0604020202020204" pitchFamily="34" charset="0"/>
                <a:cs typeface="Arial" panose="020B0604020202020204" pitchFamily="34" charset="0"/>
              </a:rPr>
              <a:t>Magistrada</a:t>
            </a:r>
          </a:p>
          <a:p>
            <a:pPr algn="ctr"/>
            <a:r>
              <a:rPr lang="es-PA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Angela Russo de Cedeño,</a:t>
            </a:r>
          </a:p>
          <a:p>
            <a:pPr algn="ctr"/>
            <a:r>
              <a:rPr lang="es-PA" sz="1200" dirty="0">
                <a:latin typeface="Arial" panose="020B0604020202020204" pitchFamily="34" charset="0"/>
                <a:cs typeface="Arial" panose="020B0604020202020204" pitchFamily="34" charset="0"/>
              </a:rPr>
              <a:t>Corte Suprema de Justicia. </a:t>
            </a:r>
            <a:r>
              <a:rPr lang="es-PA" sz="1200" b="1" dirty="0">
                <a:latin typeface="Arial" panose="020B0604020202020204" pitchFamily="34" charset="0"/>
                <a:cs typeface="Arial" panose="020B0604020202020204" pitchFamily="34" charset="0"/>
              </a:rPr>
              <a:t>Panamá</a:t>
            </a:r>
            <a:endParaRPr lang="es-PA" sz="1200" b="1" dirty="0"/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D9D8ED6A-146F-4E5D-B6B4-142CC630B3FA}"/>
              </a:ext>
            </a:extLst>
          </p:cNvPr>
          <p:cNvSpPr txBox="1"/>
          <p:nvPr/>
        </p:nvSpPr>
        <p:spPr>
          <a:xfrm>
            <a:off x="9331883" y="3417798"/>
            <a:ext cx="24155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PA" sz="1200" i="1" dirty="0">
                <a:latin typeface="Arial" panose="020B0604020202020204" pitchFamily="34" charset="0"/>
                <a:cs typeface="Arial" panose="020B0604020202020204" pitchFamily="34" charset="0"/>
              </a:rPr>
              <a:t>Magistrado</a:t>
            </a:r>
          </a:p>
          <a:p>
            <a:pPr algn="ctr"/>
            <a:r>
              <a:rPr lang="es-PA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Francisco Pérez Lora,</a:t>
            </a:r>
          </a:p>
          <a:p>
            <a:pPr algn="ctr"/>
            <a:r>
              <a:rPr lang="es-PA" sz="1200" dirty="0">
                <a:latin typeface="Arial" panose="020B0604020202020204" pitchFamily="34" charset="0"/>
                <a:cs typeface="Arial" panose="020B0604020202020204" pitchFamily="34" charset="0"/>
              </a:rPr>
              <a:t>Corte de Apelación.</a:t>
            </a:r>
          </a:p>
          <a:p>
            <a:pPr algn="ctr"/>
            <a:r>
              <a:rPr lang="es-PA" sz="1200" b="1" dirty="0">
                <a:latin typeface="Arial" panose="020B0604020202020204" pitchFamily="34" charset="0"/>
                <a:cs typeface="Arial" panose="020B0604020202020204" pitchFamily="34" charset="0"/>
              </a:rPr>
              <a:t>República Dominicana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8CB4C2BF-89A9-48EE-BDF9-C07051E967E8}"/>
              </a:ext>
            </a:extLst>
          </p:cNvPr>
          <p:cNvSpPr txBox="1"/>
          <p:nvPr/>
        </p:nvSpPr>
        <p:spPr>
          <a:xfrm>
            <a:off x="529158" y="384248"/>
            <a:ext cx="1092540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000" b="1" dirty="0">
                <a:latin typeface="Arial" panose="020B0604020202020204" pitchFamily="34" charset="0"/>
                <a:cs typeface="Arial" panose="020B0604020202020204" pitchFamily="34" charset="0"/>
              </a:rPr>
              <a:t>Integrantes de la Comisión de Seguimiento de las Reglas de Brasilia</a:t>
            </a:r>
            <a:endParaRPr lang="es-PA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2555" y="4867978"/>
            <a:ext cx="6943654" cy="1820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0068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86B948AD-277A-4BED-BFCD-2A1C73235D7E}"/>
              </a:ext>
            </a:extLst>
          </p:cNvPr>
          <p:cNvSpPr txBox="1"/>
          <p:nvPr/>
        </p:nvSpPr>
        <p:spPr>
          <a:xfrm>
            <a:off x="221653" y="2002374"/>
            <a:ext cx="61094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es-PA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B2AB3CB-1B8A-43DE-9CDE-F63E5F103C3C}"/>
              </a:ext>
            </a:extLst>
          </p:cNvPr>
          <p:cNvSpPr txBox="1"/>
          <p:nvPr/>
        </p:nvSpPr>
        <p:spPr>
          <a:xfrm>
            <a:off x="6115715" y="2412906"/>
            <a:ext cx="564776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b="1" dirty="0"/>
              <a:t>Conferencias Magistrales</a:t>
            </a:r>
            <a:r>
              <a:rPr lang="es-ES" dirty="0"/>
              <a:t> 2024:  Las 100 Reglas de Brasilia: Herramienta Fundamental para Garantizar el Acceso a la Justicia de manera Efectiva y Equitativa.</a:t>
            </a:r>
            <a:endParaRPr lang="es-PA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3243498-F545-4D72-AA88-64405958E226}"/>
              </a:ext>
            </a:extLst>
          </p:cNvPr>
          <p:cNvSpPr txBox="1"/>
          <p:nvPr/>
        </p:nvSpPr>
        <p:spPr>
          <a:xfrm>
            <a:off x="6015983" y="3881947"/>
            <a:ext cx="555139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b="1" dirty="0"/>
              <a:t>Publicación</a:t>
            </a:r>
            <a:r>
              <a:rPr lang="es-ES" dirty="0"/>
              <a:t> “Las 100 Reglas de Brasilia: Herramienta Fundamental para Garantizar el Acceso a la Justicia de manera Efectiva y Equitativa”. </a:t>
            </a:r>
            <a:endParaRPr lang="es-PA" dirty="0"/>
          </a:p>
        </p:txBody>
      </p: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9171B022-CA3C-D1F4-D02D-D60710060715}"/>
              </a:ext>
            </a:extLst>
          </p:cNvPr>
          <p:cNvSpPr/>
          <p:nvPr/>
        </p:nvSpPr>
        <p:spPr>
          <a:xfrm>
            <a:off x="5819880" y="251460"/>
            <a:ext cx="5943600" cy="1335124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Acciones en la promoción del mejoramiento del acceso a la Justicia de personas en condición de vulnerabilidad a través del contenido de las Reglas de Brasilia.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972E48E-7B8D-51DA-8312-8C6866603E34}"/>
              </a:ext>
            </a:extLst>
          </p:cNvPr>
          <p:cNvSpPr txBox="1"/>
          <p:nvPr/>
        </p:nvSpPr>
        <p:spPr>
          <a:xfrm>
            <a:off x="5748728" y="5631599"/>
            <a:ext cx="6252772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PA" sz="1050" dirty="0">
                <a:hlinkClick r:id="rId2"/>
              </a:rPr>
              <a:t>https://www.organojudicial.gob.pa/uploads/blogs.dir/24/2025/02/913/conferencias-magistrales-2024-reglas-de-brasilia-herramienta-fundamental-para-el-acceso-a-la-justicia-de-manera-efectiva-y-equitativa-1.pdf</a:t>
            </a:r>
            <a:r>
              <a:rPr lang="es-PA" sz="1050" dirty="0"/>
              <a:t> 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F6782B0C-465D-6333-CEBC-C3ED6DC7C802}"/>
              </a:ext>
            </a:extLst>
          </p:cNvPr>
          <p:cNvSpPr txBox="1"/>
          <p:nvPr/>
        </p:nvSpPr>
        <p:spPr>
          <a:xfrm>
            <a:off x="5748728" y="6243759"/>
            <a:ext cx="648350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PA" sz="1050" dirty="0">
                <a:hlinkClick r:id="rId3"/>
              </a:rPr>
              <a:t>https://www.cumbrejudicial.org/hijos-de-cumbre-comisiones/comision-de-seguimiento-de-las-reglas-de-brasilia</a:t>
            </a:r>
            <a:r>
              <a:rPr lang="es-PA" sz="1050" dirty="0"/>
              <a:t> 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4D59CECF-735A-5F7C-D280-C0991ED544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623" y="251460"/>
            <a:ext cx="4707293" cy="6340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2070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89D8BF8-7153-6FBA-A426-DE6486AFB6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004300C3-6F3E-ED2A-BE6E-C5E6BF6D6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72A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4A70F2B-9414-9CB1-3B7B-AF5BB02D80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8E876C6-42F6-FF40-F06A-AEB764C91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AC39B0D-B3E2-E379-4DEE-1DF5B295F9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998" y="487090"/>
            <a:ext cx="3588174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FFB9361-ABBD-ACFF-F544-88819F2AD8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EC22888-7624-92E4-F1F9-32C1FF7CE2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502" y="3603670"/>
            <a:ext cx="3601167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5A4F362F-6DAE-35FD-5E94-35AA39032F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3610700"/>
            <a:ext cx="3588171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4D16795-B77A-7F06-FC92-D6B00214AA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79" t="3699"/>
          <a:stretch/>
        </p:blipFill>
        <p:spPr>
          <a:xfrm>
            <a:off x="693308" y="729343"/>
            <a:ext cx="2978598" cy="2408071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69478CF-5843-8FCF-1B32-D3DE0FCDF9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704" y="3860815"/>
            <a:ext cx="3084583" cy="2267842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E195EE96-2446-1B16-AB8B-6DDDC1119D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5215" y="827679"/>
            <a:ext cx="3301821" cy="218766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C0E3B59-A2D9-586B-27E6-8FD85C16FB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1585" y="3791578"/>
            <a:ext cx="3375451" cy="21997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4B824D8-BCA9-5BD9-1BCA-554287D6F2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3386" y="200722"/>
            <a:ext cx="3911512" cy="6389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8197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72A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63B07E56-0944-48F4-8E35-033781ECCB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76"/>
          <a:stretch/>
        </p:blipFill>
        <p:spPr>
          <a:xfrm>
            <a:off x="4381676" y="972652"/>
            <a:ext cx="3252903" cy="1824313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998" y="487090"/>
            <a:ext cx="3588174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Imagen 27">
            <a:extLst>
              <a:ext uri="{FF2B5EF4-FFF2-40B4-BE49-F238E27FC236}">
                <a16:creationId xmlns:a16="http://schemas.microsoft.com/office/drawing/2014/main" id="{BDBC9DC6-AEDF-4747-920E-A22D307711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541" y="665783"/>
            <a:ext cx="2657667" cy="2471631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F4FFA271-A10A-4AC3-8F06-E3313A197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502" y="3603670"/>
            <a:ext cx="3601167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F9FE375-3674-4B26-B67B-30AFAF78CC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3610700"/>
            <a:ext cx="3588171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DAFFB918-7B85-4888-91C1-CB53640A59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226" t="17549" r="18540"/>
          <a:stretch/>
        </p:blipFill>
        <p:spPr>
          <a:xfrm>
            <a:off x="4405433" y="4076193"/>
            <a:ext cx="3217333" cy="1886154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09B63BC5-AB7F-40EE-826E-202B9F7FDD5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18" t="1893"/>
          <a:stretch/>
        </p:blipFill>
        <p:spPr>
          <a:xfrm>
            <a:off x="8313518" y="4050188"/>
            <a:ext cx="3252903" cy="1874673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530A0A7E-4C71-4905-B7D3-65147514C0B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132"/>
          <a:stretch/>
        </p:blipFill>
        <p:spPr>
          <a:xfrm>
            <a:off x="8510689" y="564009"/>
            <a:ext cx="2838792" cy="247565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CAB72DB-7384-472C-B75B-C2767E09E52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18" t="1423" r="1331" b="1908"/>
          <a:stretch/>
        </p:blipFill>
        <p:spPr>
          <a:xfrm>
            <a:off x="691200" y="4148069"/>
            <a:ext cx="2911972" cy="185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100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FD6B855-87F3-A011-F1D1-CFB61B205E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9" name="Rectangle 51">
            <a:extLst>
              <a:ext uri="{FF2B5EF4-FFF2-40B4-BE49-F238E27FC236}">
                <a16:creationId xmlns:a16="http://schemas.microsoft.com/office/drawing/2014/main" id="{56651B3B-2F8A-4E48-BEA0-5D35421CE7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6A88582B-B963-4C76-B195-78FD8A553D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582" y="4149935"/>
            <a:ext cx="5829901" cy="1617798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112839B5-6527-4FE1-B5CA-71D5FFC47C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752927"/>
            <a:ext cx="7566298" cy="8229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9EBAF84-3C12-AE50-F485-A16ADB79B13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218"/>
          <a:stretch/>
        </p:blipFill>
        <p:spPr>
          <a:xfrm>
            <a:off x="1567542" y="74026"/>
            <a:ext cx="4657791" cy="2604875"/>
          </a:xfrm>
          <a:prstGeom prst="rect">
            <a:avLst/>
          </a:prstGeom>
        </p:spPr>
      </p:pic>
      <p:sp>
        <p:nvSpPr>
          <p:cNvPr id="60" name="Rectangle 55">
            <a:extLst>
              <a:ext uri="{FF2B5EF4-FFF2-40B4-BE49-F238E27FC236}">
                <a16:creationId xmlns:a16="http://schemas.microsoft.com/office/drawing/2014/main" id="{BE12D8E2-6088-4997-A8C6-1794DA9E1D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6813" y="0"/>
            <a:ext cx="82296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45A762B8-77E5-C4A0-95B7-7AF8E526C2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1405" y="4032415"/>
            <a:ext cx="4338165" cy="2750439"/>
          </a:xfrm>
          <a:prstGeom prst="rect">
            <a:avLst/>
          </a:prstGeom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FAF10F47-1605-47C5-AE58-9062909AD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6299" y="3862989"/>
            <a:ext cx="4625702" cy="8228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779E355-61C6-FF78-A609-AA3844A761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1405" y="74026"/>
            <a:ext cx="4338165" cy="3619537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A935CECE-AACD-A70C-9EC8-3A786F341211}"/>
              </a:ext>
            </a:extLst>
          </p:cNvPr>
          <p:cNvSpPr txBox="1"/>
          <p:nvPr/>
        </p:nvSpPr>
        <p:spPr>
          <a:xfrm>
            <a:off x="593278" y="5965880"/>
            <a:ext cx="233530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200" b="1" dirty="0"/>
              <a:t>Ivonne Urriola Pérez</a:t>
            </a:r>
          </a:p>
          <a:p>
            <a:pPr algn="ctr"/>
            <a:r>
              <a:rPr lang="es-ES" sz="1200" dirty="0"/>
              <a:t>Especialista de Género en PNUD América Latina y el Caribe.  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49E23E43-2C76-FB5D-82AA-E0B6231EA5F7}"/>
              </a:ext>
            </a:extLst>
          </p:cNvPr>
          <p:cNvSpPr txBox="1"/>
          <p:nvPr/>
        </p:nvSpPr>
        <p:spPr>
          <a:xfrm>
            <a:off x="3521862" y="5970523"/>
            <a:ext cx="383530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200" b="1" dirty="0"/>
              <a:t>Gloria Manzotti </a:t>
            </a:r>
          </a:p>
          <a:p>
            <a:pPr algn="ctr"/>
            <a:r>
              <a:rPr lang="es-ES" sz="1200" dirty="0"/>
              <a:t>Especialista en Políticas de Estado de Derecho, Seguridad Ciudadana y Derechos Humanos en PNUD América Latina y el Caribe</a:t>
            </a:r>
            <a:r>
              <a:rPr lang="es-ES" sz="900" dirty="0"/>
              <a:t>.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6EF0C05B-0B6B-FEA7-359E-92D198EBE2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9182" y="3300003"/>
            <a:ext cx="4167422" cy="73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8705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14">
            <a:extLst>
              <a:ext uri="{FF2B5EF4-FFF2-40B4-BE49-F238E27FC236}">
                <a16:creationId xmlns:a16="http://schemas.microsoft.com/office/drawing/2014/main" id="{EE03B3E0-D9B9-4F1A-9812-A7355B7B02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BA27CEE-3815-49F6-8643-5F6FB96BAD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0D7093C-4503-4CF4-810D-EB661391DC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Rectangle 23">
              <a:extLst>
                <a:ext uri="{FF2B5EF4-FFF2-40B4-BE49-F238E27FC236}">
                  <a16:creationId xmlns:a16="http://schemas.microsoft.com/office/drawing/2014/main" id="{C30618F8-0DCC-4C1C-88D0-59E8602606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PA"/>
            </a:p>
          </p:txBody>
        </p:sp>
        <p:sp>
          <p:nvSpPr>
            <p:cNvPr id="52" name="Rectangle 25">
              <a:extLst>
                <a:ext uri="{FF2B5EF4-FFF2-40B4-BE49-F238E27FC236}">
                  <a16:creationId xmlns:a16="http://schemas.microsoft.com/office/drawing/2014/main" id="{0F3CF4D8-6017-4C29-A1D8-6DAFBB1C6E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PA"/>
            </a:p>
          </p:txBody>
        </p:sp>
        <p:sp>
          <p:nvSpPr>
            <p:cNvPr id="53" name="Isosceles Triangle 19">
              <a:extLst>
                <a:ext uri="{FF2B5EF4-FFF2-40B4-BE49-F238E27FC236}">
                  <a16:creationId xmlns:a16="http://schemas.microsoft.com/office/drawing/2014/main" id="{A37BCDE0-5FAF-4209-9FA3-794A2B5DDE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PA"/>
            </a:p>
          </p:txBody>
        </p:sp>
        <p:sp>
          <p:nvSpPr>
            <p:cNvPr id="54" name="Rectangle 27">
              <a:extLst>
                <a:ext uri="{FF2B5EF4-FFF2-40B4-BE49-F238E27FC236}">
                  <a16:creationId xmlns:a16="http://schemas.microsoft.com/office/drawing/2014/main" id="{98A02AB4-6E02-4D3B-8870-8514B0C644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PA"/>
            </a:p>
          </p:txBody>
        </p:sp>
        <p:sp>
          <p:nvSpPr>
            <p:cNvPr id="55" name="Rectangle 28">
              <a:extLst>
                <a:ext uri="{FF2B5EF4-FFF2-40B4-BE49-F238E27FC236}">
                  <a16:creationId xmlns:a16="http://schemas.microsoft.com/office/drawing/2014/main" id="{D9D828DA-DDB7-4A18-9848-EF37BCF503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PA"/>
            </a:p>
          </p:txBody>
        </p:sp>
        <p:sp>
          <p:nvSpPr>
            <p:cNvPr id="56" name="Rectangle 29">
              <a:extLst>
                <a:ext uri="{FF2B5EF4-FFF2-40B4-BE49-F238E27FC236}">
                  <a16:creationId xmlns:a16="http://schemas.microsoft.com/office/drawing/2014/main" id="{3339A0A2-79B6-4EC4-9DFF-4F6E6B4B68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PA"/>
            </a:p>
          </p:txBody>
        </p:sp>
        <p:sp>
          <p:nvSpPr>
            <p:cNvPr id="57" name="Isosceles Triangle 23">
              <a:extLst>
                <a:ext uri="{FF2B5EF4-FFF2-40B4-BE49-F238E27FC236}">
                  <a16:creationId xmlns:a16="http://schemas.microsoft.com/office/drawing/2014/main" id="{9C0924D1-CD17-4624-BB56-E976C0BED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PA"/>
            </a:p>
          </p:txBody>
        </p:sp>
        <p:sp>
          <p:nvSpPr>
            <p:cNvPr id="58" name="Isosceles Triangle 24">
              <a:extLst>
                <a:ext uri="{FF2B5EF4-FFF2-40B4-BE49-F238E27FC236}">
                  <a16:creationId xmlns:a16="http://schemas.microsoft.com/office/drawing/2014/main" id="{24C9959A-9917-44E7-8438-FC446D193B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PA"/>
            </a:p>
          </p:txBody>
        </p:sp>
      </p:grpSp>
      <p:sp>
        <p:nvSpPr>
          <p:cNvPr id="7" name="CuadroTexto 6">
            <a:extLst>
              <a:ext uri="{FF2B5EF4-FFF2-40B4-BE49-F238E27FC236}">
                <a16:creationId xmlns:a16="http://schemas.microsoft.com/office/drawing/2014/main" id="{CA8002F8-FA3C-407C-8078-D704788C998A}"/>
              </a:ext>
            </a:extLst>
          </p:cNvPr>
          <p:cNvSpPr txBox="1"/>
          <p:nvPr/>
        </p:nvSpPr>
        <p:spPr>
          <a:xfrm>
            <a:off x="904537" y="207308"/>
            <a:ext cx="6421667" cy="130847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II° Concurso de </a:t>
            </a:r>
            <a:r>
              <a:rPr lang="en-US" sz="3200" b="1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Buenas</a:t>
            </a:r>
            <a:r>
              <a:rPr lang="en-US" sz="3200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Prácticas</a:t>
            </a:r>
            <a:r>
              <a:rPr lang="en-US" sz="3200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en</a:t>
            </a:r>
            <a:r>
              <a:rPr lang="en-US" sz="3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el</a:t>
            </a:r>
            <a:r>
              <a:rPr lang="en-US" sz="3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Ámbito</a:t>
            </a:r>
            <a:r>
              <a:rPr lang="en-US" sz="3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de la </a:t>
            </a:r>
            <a:r>
              <a:rPr lang="en-US" sz="3200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Comunidad</a:t>
            </a:r>
            <a:r>
              <a:rPr lang="en-US" sz="3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Jurídica</a:t>
            </a:r>
            <a:r>
              <a:rPr lang="en-US" sz="3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Iberoamericana. 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E5952633-0578-4A80-87E8-DDA8F8148165}"/>
              </a:ext>
            </a:extLst>
          </p:cNvPr>
          <p:cNvPicPr/>
          <p:nvPr/>
        </p:nvPicPr>
        <p:blipFill rotWithShape="1">
          <a:blip r:embed="rId2"/>
          <a:srcRect t="7356"/>
          <a:stretch/>
        </p:blipFill>
        <p:spPr>
          <a:xfrm>
            <a:off x="644116" y="4249915"/>
            <a:ext cx="6421667" cy="2437641"/>
          </a:xfrm>
          <a:prstGeom prst="rect">
            <a:avLst/>
          </a:prstGeom>
          <a:effectLst>
            <a:outerShdw blurRad="50800" dist="50800" dir="5400000" algn="ctr" rotWithShape="0">
              <a:srgbClr val="0070C0"/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5E63545-8BD3-48B5-A988-AD83516C7B2F}"/>
              </a:ext>
            </a:extLst>
          </p:cNvPr>
          <p:cNvPicPr/>
          <p:nvPr/>
        </p:nvPicPr>
        <p:blipFill rotWithShape="1">
          <a:blip r:embed="rId3"/>
          <a:srcRect l="4010"/>
          <a:stretch/>
        </p:blipFill>
        <p:spPr>
          <a:xfrm>
            <a:off x="1295400" y="1846085"/>
            <a:ext cx="4956007" cy="2147033"/>
          </a:xfrm>
          <a:prstGeom prst="rect">
            <a:avLst/>
          </a:prstGeom>
          <a:effectLst>
            <a:outerShdw blurRad="50800" dist="50800" dir="5400000" algn="ctr" rotWithShape="0">
              <a:srgbClr val="0070C0"/>
            </a:outerShdw>
          </a:effec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F490CC0-AF99-4464-BF61-FAE0C19B72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8048" y="3543036"/>
            <a:ext cx="4808660" cy="334063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7070E11-9D8A-0110-DFF7-4B5974C380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2716" y="-25256"/>
            <a:ext cx="4808660" cy="3591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4714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AE7EE9E6-B82B-4ACC-B15E-72E79915048C}"/>
              </a:ext>
            </a:extLst>
          </p:cNvPr>
          <p:cNvSpPr txBox="1"/>
          <p:nvPr/>
        </p:nvSpPr>
        <p:spPr>
          <a:xfrm>
            <a:off x="427104" y="3866582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dirty="0"/>
              <a:t>Proyecto para la elaboración de un </a:t>
            </a:r>
            <a:r>
              <a:rPr lang="es-ES" b="1" dirty="0"/>
              <a:t>Protocolo Iberoamericano de Acceso a la Justicia de las Personas con Discapacidad. </a:t>
            </a:r>
            <a:endParaRPr lang="es-PA" b="1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7CABFBB-AC35-4FFC-88A9-AD198AEE063B}"/>
              </a:ext>
            </a:extLst>
          </p:cNvPr>
          <p:cNvSpPr txBox="1"/>
          <p:nvPr/>
        </p:nvSpPr>
        <p:spPr>
          <a:xfrm>
            <a:off x="1198805" y="5087911"/>
            <a:ext cx="544068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1600" i="1" dirty="0"/>
              <a:t>“…se elaborarán instrumentos que recojan las mejores prácticas en cada uno de los sectores de vulnerabilidad, y que puedan desarrollar el contenido de las presentes Reglas adaptándolo a las circunstancias propias de cada grupo”.</a:t>
            </a:r>
            <a:endParaRPr lang="es-PA" sz="1600" i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9358036-D2C5-48AC-AABA-4629C1716947}"/>
              </a:ext>
            </a:extLst>
          </p:cNvPr>
          <p:cNvSpPr txBox="1"/>
          <p:nvPr/>
        </p:nvSpPr>
        <p:spPr>
          <a:xfrm>
            <a:off x="427104" y="692871"/>
            <a:ext cx="68400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Propuesta para modificar la Regla N°100</a:t>
            </a:r>
            <a:r>
              <a:rPr lang="es-ES" dirty="0"/>
              <a:t> de las Reglas de Brasilia sobre Acceso a la Justicia de las Personas en Condición de Vulnerabilidad.</a:t>
            </a:r>
            <a:endParaRPr lang="es-PA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3E0BE81-8107-42CD-BD34-97BA223EEA51}"/>
              </a:ext>
            </a:extLst>
          </p:cNvPr>
          <p:cNvSpPr txBox="1"/>
          <p:nvPr/>
        </p:nvSpPr>
        <p:spPr>
          <a:xfrm>
            <a:off x="1198805" y="2064283"/>
            <a:ext cx="544068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1600" i="1" dirty="0"/>
              <a:t>“…que tiene como propósito incrementar el número de integrantes, de cinco (5) a siete (7) personas, para mejorar la eficiencia, diversidad y capacidad de gestión en la toma de decisiones y ejecución de acciones”. </a:t>
            </a:r>
            <a:endParaRPr lang="es-PA" sz="1600" i="1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618974F-9251-6928-4579-D3028C2192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0849" y="765068"/>
            <a:ext cx="3782346" cy="5427968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B0F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contourW="12700" prstMaterial="plastic">
            <a:bevelT w="82550" h="63500" prst="divot"/>
            <a:bevelB/>
            <a:contourClr>
              <a:srgbClr val="00B0F0"/>
            </a:contourClr>
          </a:sp3d>
        </p:spPr>
      </p:pic>
    </p:spTree>
    <p:extLst>
      <p:ext uri="{BB962C8B-B14F-4D97-AF65-F5344CB8AC3E}">
        <p14:creationId xmlns:p14="http://schemas.microsoft.com/office/powerpoint/2010/main" val="12652676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76B68D1C-24ED-4749-800C-D4FD1E9A5C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730" t="10312" r="17909" b="7793"/>
          <a:stretch/>
        </p:blipFill>
        <p:spPr>
          <a:xfrm>
            <a:off x="4988204" y="4845303"/>
            <a:ext cx="2215591" cy="172635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79B8896-D5A6-488F-9369-1F87AD7FB2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35" t="11347" r="18134"/>
          <a:stretch/>
        </p:blipFill>
        <p:spPr>
          <a:xfrm>
            <a:off x="3835842" y="1697037"/>
            <a:ext cx="4887685" cy="298948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37593A23-7644-6C2A-920F-EB60D3FAC2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486" y="65316"/>
            <a:ext cx="11952514" cy="146957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7DBEAE9-A420-457E-A603-4C0B757284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150" y="1894584"/>
            <a:ext cx="3246345" cy="231058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3E3F1BC-D688-618D-81C9-D299801F4E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9486" y="4361603"/>
            <a:ext cx="3525613" cy="118732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9F5E1562-F40F-8B59-4BBE-D720F11CEE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94270" y="1750332"/>
            <a:ext cx="3340183" cy="2127612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2B268A96-8065-55E7-5B98-1E7D43E998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5796" y="4205169"/>
            <a:ext cx="2697130" cy="834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546585"/>
      </p:ext>
    </p:extLst>
  </p:cSld>
  <p:clrMapOvr>
    <a:masterClrMapping/>
  </p:clrMapOvr>
</p:sld>
</file>

<file path=ppt/theme/theme1.xml><?xml version="1.0" encoding="utf-8"?>
<a:theme xmlns:a="http://schemas.openxmlformats.org/drawingml/2006/main" name="Faceta">
  <a:themeElements>
    <a:clrScheme name="Personalizado 1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86548E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Fac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8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79B729CC-B0B5-425B-89AD-739C64582BF4}">
  <we:reference id="wa200005669" version="2.0.0.0" store="es-ES" storeType="OMEX"/>
  <we:alternateReferences>
    <we:reference id="wa200005669" version="2.0.0.0" store="wa200005669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0D8DCEB64E28544B9B732E7D5187433A" ma:contentTypeVersion="15" ma:contentTypeDescription="Crear nuevo documento." ma:contentTypeScope="" ma:versionID="f05f77f544e7bc9a57ea87f8f286ef79">
  <xsd:schema xmlns:xsd="http://www.w3.org/2001/XMLSchema" xmlns:xs="http://www.w3.org/2001/XMLSchema" xmlns:p="http://schemas.microsoft.com/office/2006/metadata/properties" xmlns:ns2="111df95a-77ad-4250-86a6-681ec3006f5f" xmlns:ns3="ef3d409c-51e8-4a1c-b238-cf9f3673307b" targetNamespace="http://schemas.microsoft.com/office/2006/metadata/properties" ma:root="true" ma:fieldsID="2c231d6ee664f6b8a2bb3c970f94e974" ns2:_="" ns3:_="">
    <xsd:import namespace="111df95a-77ad-4250-86a6-681ec3006f5f"/>
    <xsd:import namespace="ef3d409c-51e8-4a1c-b238-cf9f3673307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1df95a-77ad-4250-86a6-681ec3006f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Etiquetas de imagen" ma:readOnly="false" ma:fieldId="{5cf76f15-5ced-4ddc-b409-7134ff3c332f}" ma:taxonomyMulti="true" ma:sspId="6df2fa1b-c5fa-467e-b3aa-78339dce83e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3d409c-51e8-4a1c-b238-cf9f3673307b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6fa9e011-dc6c-436a-b66b-4066f5fcba3f}" ma:internalName="TaxCatchAll" ma:showField="CatchAllData" ma:web="ef3d409c-51e8-4a1c-b238-cf9f3673307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f3d409c-51e8-4a1c-b238-cf9f3673307b" xsi:nil="true"/>
    <lcf76f155ced4ddcb4097134ff3c332f xmlns="111df95a-77ad-4250-86a6-681ec3006f5f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9A5CFBF-2CC5-4B88-B6D3-E3CDAE510461}"/>
</file>

<file path=customXml/itemProps2.xml><?xml version="1.0" encoding="utf-8"?>
<ds:datastoreItem xmlns:ds="http://schemas.openxmlformats.org/officeDocument/2006/customXml" ds:itemID="{504CCEFE-8D3A-4267-9CA4-8632A05C00BC}"/>
</file>

<file path=customXml/itemProps3.xml><?xml version="1.0" encoding="utf-8"?>
<ds:datastoreItem xmlns:ds="http://schemas.openxmlformats.org/officeDocument/2006/customXml" ds:itemID="{A88B1983-F118-464D-BCA9-627A99549F15}"/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1515</TotalTime>
  <Words>426</Words>
  <Application>Microsoft Office PowerPoint</Application>
  <PresentationFormat>Panorámica</PresentationFormat>
  <Paragraphs>42</Paragraphs>
  <Slides>10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5" baseType="lpstr">
      <vt:lpstr>Aptos</vt:lpstr>
      <vt:lpstr>Arial</vt:lpstr>
      <vt:lpstr>Trebuchet MS</vt:lpstr>
      <vt:lpstr>Wingdings 3</vt:lpstr>
      <vt:lpstr>Faceta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Angela Russo Mainieri de Cedeño</cp:lastModifiedBy>
  <cp:revision>73</cp:revision>
  <dcterms:created xsi:type="dcterms:W3CDTF">2025-02-06T20:49:02Z</dcterms:created>
  <dcterms:modified xsi:type="dcterms:W3CDTF">2025-02-14T19:23:12Z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0x0101000D8DCEB64E28544B9B732E7D5187433A</vt:lpwstr>
  </property>
</Properties>
</file>