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49" r:id="rId2"/>
    <p:sldId id="350" r:id="rId3"/>
    <p:sldId id="332" r:id="rId4"/>
    <p:sldId id="347" r:id="rId5"/>
    <p:sldId id="339" r:id="rId6"/>
    <p:sldId id="325" r:id="rId7"/>
    <p:sldId id="301" r:id="rId8"/>
    <p:sldId id="330" r:id="rId9"/>
    <p:sldId id="348" r:id="rId10"/>
  </p:sldIdLst>
  <p:sldSz cx="9144000" cy="5143500" type="screen16x9"/>
  <p:notesSz cx="7023100" cy="93091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073B5"/>
    <a:srgbClr val="00A0AF"/>
    <a:srgbClr val="01A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 autoAdjust="0"/>
    <p:restoredTop sz="93835" autoAdjust="0"/>
  </p:normalViewPr>
  <p:slideViewPr>
    <p:cSldViewPr snapToGrid="0">
      <p:cViewPr varScale="1">
        <p:scale>
          <a:sx n="105" d="100"/>
          <a:sy n="105" d="100"/>
        </p:scale>
        <p:origin x="725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0FB5C-84E6-47DB-A739-44145476BEAF}" type="datetimeFigureOut">
              <a:rPr lang="es-CL" smtClean="0"/>
              <a:t>19-02-2025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842031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CF061-E34A-4595-B7A9-EFD33B443E1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5305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973" cy="4658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8276" y="0"/>
            <a:ext cx="3042973" cy="4658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A9C8D-853C-43C2-9340-95275D4E3153}" type="datetimeFigureOut">
              <a:rPr lang="es-CL" smtClean="0"/>
              <a:t>19-02-2025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942" y="4422668"/>
            <a:ext cx="5619220" cy="41886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841116"/>
            <a:ext cx="3042973" cy="4658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8276" y="8841116"/>
            <a:ext cx="3042973" cy="4658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8D8DA-BBAA-4A33-8222-523A1F448D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094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8D8DA-BBAA-4A33-8222-523A1F448DE9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7099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8D8DA-BBAA-4A33-8222-523A1F448DE9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6756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8D8DA-BBAA-4A33-8222-523A1F448DE9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7607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12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" y="0"/>
            <a:ext cx="9144000" cy="5143500"/>
          </a:xfrm>
          <a:prstGeom prst="rect">
            <a:avLst/>
          </a:prstGeom>
        </p:spPr>
      </p:pic>
      <p:sp>
        <p:nvSpPr>
          <p:cNvPr id="3" name="2 Rectángulo"/>
          <p:cNvSpPr/>
          <p:nvPr userDrawn="1"/>
        </p:nvSpPr>
        <p:spPr>
          <a:xfrm>
            <a:off x="467544" y="771550"/>
            <a:ext cx="8352928" cy="4176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0" y="123478"/>
            <a:ext cx="6012160" cy="357229"/>
          </a:xfrm>
        </p:spPr>
        <p:txBody>
          <a:bodyPr>
            <a:normAutofit/>
          </a:bodyPr>
          <a:lstStyle>
            <a:lvl1pPr algn="r"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/>
              <a:t>título del patrón</a:t>
            </a:r>
            <a:endParaRPr lang="es-CL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539552" y="843558"/>
            <a:ext cx="8208912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622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467544" y="771550"/>
            <a:ext cx="8352928" cy="4176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0" y="123478"/>
            <a:ext cx="6012160" cy="357229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algn="r"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/>
              <a:t>título del patrón</a:t>
            </a:r>
            <a:endParaRPr lang="es-CL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539552" y="843558"/>
            <a:ext cx="8208912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1301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107504" y="699542"/>
            <a:ext cx="8928992" cy="4320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0" y="123478"/>
            <a:ext cx="6012160" cy="357229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algn="r"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/>
              <a:t>título del patrón</a:t>
            </a:r>
            <a:endParaRPr lang="es-CL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51520" y="843558"/>
            <a:ext cx="8712968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5242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03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" y="0"/>
            <a:ext cx="9144000" cy="51435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0" y="2211710"/>
            <a:ext cx="6012160" cy="72008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algn="r"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/>
              <a:t>título del patrón</a:t>
            </a:r>
            <a:endParaRPr lang="es-CL"/>
          </a:p>
        </p:txBody>
      </p:sp>
      <p:sp>
        <p:nvSpPr>
          <p:cNvPr id="4" name="1 Título"/>
          <p:cNvSpPr txBox="1">
            <a:spLocks/>
          </p:cNvSpPr>
          <p:nvPr userDrawn="1"/>
        </p:nvSpPr>
        <p:spPr>
          <a:xfrm>
            <a:off x="6012160" y="2211710"/>
            <a:ext cx="3136652" cy="72008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es-CL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2283718"/>
            <a:ext cx="1496318" cy="57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02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0" y="2211710"/>
            <a:ext cx="6012160" cy="720080"/>
          </a:xfrm>
        </p:spPr>
        <p:txBody>
          <a:bodyPr>
            <a:normAutofit/>
          </a:bodyPr>
          <a:lstStyle>
            <a:lvl1pPr algn="r"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/>
              <a:t>título del patrón</a:t>
            </a:r>
            <a:endParaRPr lang="es-CL"/>
          </a:p>
        </p:txBody>
      </p:sp>
      <p:sp>
        <p:nvSpPr>
          <p:cNvPr id="4" name="1 Título"/>
          <p:cNvSpPr txBox="1">
            <a:spLocks/>
          </p:cNvSpPr>
          <p:nvPr userDrawn="1"/>
        </p:nvSpPr>
        <p:spPr>
          <a:xfrm>
            <a:off x="6012160" y="2211710"/>
            <a:ext cx="3136652" cy="72008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es-CL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2283718"/>
            <a:ext cx="1496318" cy="57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3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0" y="2211710"/>
            <a:ext cx="6012160" cy="720080"/>
          </a:xfrm>
        </p:spPr>
        <p:txBody>
          <a:bodyPr>
            <a:normAutofit/>
          </a:bodyPr>
          <a:lstStyle>
            <a:lvl1pPr algn="r"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/>
              <a:t>título del patrón</a:t>
            </a:r>
            <a:endParaRPr lang="es-CL"/>
          </a:p>
        </p:txBody>
      </p:sp>
      <p:sp>
        <p:nvSpPr>
          <p:cNvPr id="4" name="1 Título"/>
          <p:cNvSpPr txBox="1">
            <a:spLocks/>
          </p:cNvSpPr>
          <p:nvPr userDrawn="1"/>
        </p:nvSpPr>
        <p:spPr>
          <a:xfrm>
            <a:off x="6012160" y="2211710"/>
            <a:ext cx="3136652" cy="72008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es-CL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2283718"/>
            <a:ext cx="1496318" cy="57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2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0" y="2211710"/>
            <a:ext cx="6012160" cy="720080"/>
          </a:xfrm>
        </p:spPr>
        <p:txBody>
          <a:bodyPr>
            <a:normAutofit/>
          </a:bodyPr>
          <a:lstStyle>
            <a:lvl1pPr algn="r"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/>
              <a:t>título del patrón</a:t>
            </a:r>
            <a:endParaRPr lang="es-CL"/>
          </a:p>
        </p:txBody>
      </p:sp>
      <p:sp>
        <p:nvSpPr>
          <p:cNvPr id="4" name="1 Título"/>
          <p:cNvSpPr txBox="1">
            <a:spLocks/>
          </p:cNvSpPr>
          <p:nvPr userDrawn="1"/>
        </p:nvSpPr>
        <p:spPr>
          <a:xfrm>
            <a:off x="6012160" y="2211710"/>
            <a:ext cx="3136652" cy="72008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es-CL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2283718"/>
            <a:ext cx="1496318" cy="57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6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0" y="2211710"/>
            <a:ext cx="6012160" cy="720080"/>
          </a:xfrm>
        </p:spPr>
        <p:txBody>
          <a:bodyPr>
            <a:normAutofit/>
          </a:bodyPr>
          <a:lstStyle>
            <a:lvl1pPr algn="r">
              <a:defRPr sz="2000" b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/>
              <a:t>Título</a:t>
            </a:r>
            <a:br>
              <a:rPr lang="es-ES"/>
            </a:br>
            <a:r>
              <a:rPr lang="es-ES"/>
              <a:t>(Si necesitas otra imagen de fondo pedir a Jorge Llantén)</a:t>
            </a:r>
            <a:endParaRPr lang="es-CL"/>
          </a:p>
        </p:txBody>
      </p:sp>
      <p:sp>
        <p:nvSpPr>
          <p:cNvPr id="4" name="1 Título"/>
          <p:cNvSpPr txBox="1">
            <a:spLocks/>
          </p:cNvSpPr>
          <p:nvPr userDrawn="1"/>
        </p:nvSpPr>
        <p:spPr>
          <a:xfrm>
            <a:off x="6012160" y="2211710"/>
            <a:ext cx="3136652" cy="72008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es-CL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2283718"/>
            <a:ext cx="1496318" cy="57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96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0" y="2211710"/>
            <a:ext cx="6012160" cy="720080"/>
          </a:xfrm>
        </p:spPr>
        <p:txBody>
          <a:bodyPr>
            <a:normAutofit/>
          </a:bodyPr>
          <a:lstStyle>
            <a:lvl1pPr algn="r"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/>
              <a:t>Título</a:t>
            </a:r>
            <a:br>
              <a:rPr lang="es-ES"/>
            </a:br>
            <a:r>
              <a:rPr lang="es-ES"/>
              <a:t>(Si necesitas otra imagen de fondo pedir a Jorge Llantén)</a:t>
            </a:r>
            <a:endParaRPr lang="es-CL"/>
          </a:p>
        </p:txBody>
      </p:sp>
      <p:sp>
        <p:nvSpPr>
          <p:cNvPr id="4" name="1 Título"/>
          <p:cNvSpPr txBox="1">
            <a:spLocks/>
          </p:cNvSpPr>
          <p:nvPr userDrawn="1"/>
        </p:nvSpPr>
        <p:spPr>
          <a:xfrm>
            <a:off x="6012160" y="2211710"/>
            <a:ext cx="3136652" cy="72008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es-CL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2283718"/>
            <a:ext cx="1496318" cy="57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6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" y="0"/>
            <a:ext cx="9144000" cy="51435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0" y="123478"/>
            <a:ext cx="6012160" cy="357229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algn="r"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/>
              <a:t>título del patrón</a:t>
            </a:r>
            <a:endParaRPr lang="es-CL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7200" y="843558"/>
            <a:ext cx="5554960" cy="375106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056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solidFill>
            <a:srgbClr val="00A0A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C9AD4-13A9-451E-97CE-B685FFD22BD8}" type="datetimeFigureOut">
              <a:rPr lang="es-CL" smtClean="0"/>
              <a:t>19-02-2025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05100-1945-4173-B100-5895AE01F68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80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1" r:id="rId3"/>
    <p:sldLayoutId id="2147483661" r:id="rId4"/>
    <p:sldLayoutId id="2147483664" r:id="rId5"/>
    <p:sldLayoutId id="2147483665" r:id="rId6"/>
    <p:sldLayoutId id="2147483667" r:id="rId7"/>
    <p:sldLayoutId id="2147483668" r:id="rId8"/>
    <p:sldLayoutId id="2147483662" r:id="rId9"/>
    <p:sldLayoutId id="2147483663" r:id="rId10"/>
    <p:sldLayoutId id="2147483673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9.jpeg"/><Relationship Id="rId4" Type="http://schemas.openxmlformats.org/officeDocument/2006/relationships/image" Target="../media/image16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34" y="320886"/>
            <a:ext cx="2354611" cy="168813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 txBox="1">
            <a:spLocks/>
          </p:cNvSpPr>
          <p:nvPr/>
        </p:nvSpPr>
        <p:spPr>
          <a:xfrm>
            <a:off x="414146" y="2655147"/>
            <a:ext cx="5540586" cy="643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 REUNIÓN PREPARATORIA</a:t>
            </a:r>
          </a:p>
          <a:p>
            <a:pPr algn="ctr"/>
            <a:r>
              <a:rPr lang="es-ES" sz="16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XXII edición De la CUMBRE JUDICIAL IBEROAMERICANA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 txBox="1">
            <a:spLocks/>
          </p:cNvSpPr>
          <p:nvPr/>
        </p:nvSpPr>
        <p:spPr>
          <a:xfrm>
            <a:off x="1587776" y="4188554"/>
            <a:ext cx="2984224" cy="558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100" dirty="0" err="1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mADRID</a:t>
            </a:r>
            <a:r>
              <a:rPr lang="es-ES" sz="11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España </a:t>
            </a:r>
          </a:p>
          <a:p>
            <a:pPr algn="ctr"/>
            <a:r>
              <a:rPr lang="es-ES" sz="11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 Y 20 DE FEBRERO 2025</a:t>
            </a:r>
          </a:p>
        </p:txBody>
      </p:sp>
      <p:sp>
        <p:nvSpPr>
          <p:cNvPr id="11" name="9 CuadroTexto">
            <a:extLst>
              <a:ext uri="{FF2B5EF4-FFF2-40B4-BE49-F238E27FC236}">
                <a16:creationId xmlns:a16="http://schemas.microsoft.com/office/drawing/2014/main" id="{996BFEF1-C4D3-40BF-9C1A-1A7D51D9E01F}"/>
              </a:ext>
            </a:extLst>
          </p:cNvPr>
          <p:cNvSpPr txBox="1"/>
          <p:nvPr/>
        </p:nvSpPr>
        <p:spPr>
          <a:xfrm>
            <a:off x="999243" y="2009022"/>
            <a:ext cx="424847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COMISIÓN PERMANENTE MARC-TTD</a:t>
            </a:r>
          </a:p>
        </p:txBody>
      </p:sp>
    </p:spTree>
    <p:extLst>
      <p:ext uri="{BB962C8B-B14F-4D97-AF65-F5344CB8AC3E}">
        <p14:creationId xmlns:p14="http://schemas.microsoft.com/office/powerpoint/2010/main" val="53766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D9B903-596E-4AC1-8894-0DCCF14EDF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PA" b="1" dirty="0"/>
              <a:t> 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A74CED4C-C565-4BFE-B01F-63D4A6112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197429"/>
            <a:ext cx="6012160" cy="23308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b="1" dirty="0"/>
              <a:t>“Reglas comunes Iberoamericanas sobre Justicia Penal Juvenil Restaurativa”.</a:t>
            </a:r>
          </a:p>
          <a:p>
            <a:pPr marL="0" indent="0" algn="ctr">
              <a:buNone/>
            </a:pPr>
            <a:endParaRPr lang="es-ES" sz="2400" b="1" dirty="0"/>
          </a:p>
          <a:p>
            <a:pPr marL="0" indent="0" algn="ctr">
              <a:buNone/>
            </a:pPr>
            <a:r>
              <a:rPr lang="es-ES" b="1" dirty="0"/>
              <a:t>Aprobadas en la XXI Edición de la Cumbre Judicial Iberoamericana</a:t>
            </a:r>
          </a:p>
          <a:p>
            <a:pPr marL="0" indent="0" algn="ctr">
              <a:buNone/>
            </a:pPr>
            <a:r>
              <a:rPr lang="es-ES" b="1" dirty="0"/>
              <a:t> (20-22 de septiembre de 2023, en Lima, Perú).</a:t>
            </a:r>
            <a:endParaRPr lang="es-PA" b="1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6A41B38E-D6F5-4E9F-9245-680CD35D78BF}"/>
              </a:ext>
            </a:extLst>
          </p:cNvPr>
          <p:cNvGrpSpPr/>
          <p:nvPr/>
        </p:nvGrpSpPr>
        <p:grpSpPr>
          <a:xfrm>
            <a:off x="6800636" y="1369981"/>
            <a:ext cx="1964057" cy="2034526"/>
            <a:chOff x="2038185" y="130770"/>
            <a:chExt cx="2858982" cy="2241586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D886831-A08B-4BD1-AC9E-FF63B4AB2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Diffused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442" y="130770"/>
              <a:ext cx="2354612" cy="1688136"/>
            </a:xfrm>
            <a:prstGeom prst="rect">
              <a:avLst/>
            </a:prstGeom>
          </p:spPr>
        </p:pic>
        <p:sp>
          <p:nvSpPr>
            <p:cNvPr id="7" name="9 CuadroTexto">
              <a:extLst>
                <a:ext uri="{FF2B5EF4-FFF2-40B4-BE49-F238E27FC236}">
                  <a16:creationId xmlns:a16="http://schemas.microsoft.com/office/drawing/2014/main" id="{65ABAAFB-E694-4744-8B9B-439CF53932D8}"/>
                </a:ext>
              </a:extLst>
            </p:cNvPr>
            <p:cNvSpPr txBox="1"/>
            <p:nvPr/>
          </p:nvSpPr>
          <p:spPr>
            <a:xfrm>
              <a:off x="2038185" y="1880661"/>
              <a:ext cx="2858982" cy="49169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s-CL" sz="1200" b="1">
                  <a:solidFill>
                    <a:srgbClr val="2073B5"/>
                  </a:solidFill>
                  <a:latin typeface="Calibri"/>
                  <a:ea typeface="Calibri"/>
                  <a:cs typeface="Calibri"/>
                </a:rPr>
                <a:t>     </a:t>
              </a:r>
              <a:r>
                <a:rPr lang="es-CL" sz="1100" b="1">
                  <a:solidFill>
                    <a:srgbClr val="002060"/>
                  </a:solidFill>
                  <a:latin typeface="Calibri"/>
                  <a:ea typeface="Calibri"/>
                  <a:cs typeface="Calibri"/>
                </a:rPr>
                <a:t>COMISIÓN  PERMANENTE</a:t>
              </a:r>
              <a:endParaRPr lang="es-CL" sz="1200" b="1">
                <a:solidFill>
                  <a:srgbClr val="002060"/>
                </a:solidFill>
                <a:latin typeface="Calibri"/>
                <a:ea typeface="Calibri"/>
                <a:cs typeface="Calibri"/>
              </a:endParaRPr>
            </a:p>
            <a:p>
              <a:pPr algn="ctr"/>
              <a:r>
                <a:rPr lang="es-CL" sz="1100" b="1">
                  <a:solidFill>
                    <a:srgbClr val="002060"/>
                  </a:solidFill>
                  <a:latin typeface="Calibri"/>
                  <a:ea typeface="Calibri"/>
                  <a:cs typeface="Calibri"/>
                </a:rPr>
                <a:t>MARC-TTD</a:t>
              </a:r>
              <a:endParaRPr lang="es-CL" sz="1200" b="1">
                <a:solidFill>
                  <a:srgbClr val="002060"/>
                </a:solidFill>
                <a:latin typeface="Calibri"/>
                <a:ea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294376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8980" y="700819"/>
            <a:ext cx="5117419" cy="285619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es-CL" sz="1400" b="1" i="1" dirty="0">
              <a:solidFill>
                <a:srgbClr val="2073B5"/>
              </a:solidFill>
              <a:latin typeface="Tahoma"/>
              <a:ea typeface="Tahoma"/>
              <a:cs typeface="Tahoma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s-CL" sz="1400" b="1" i="1" dirty="0">
              <a:solidFill>
                <a:srgbClr val="2073B5"/>
              </a:solidFill>
              <a:latin typeface="Tahoma"/>
              <a:ea typeface="Tahoma"/>
              <a:cs typeface="Tahoma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CL" sz="1400" b="1" i="1" dirty="0">
                <a:solidFill>
                  <a:srgbClr val="2073B5"/>
                </a:solidFill>
                <a:latin typeface="Tahoma"/>
                <a:ea typeface="Tahoma"/>
                <a:cs typeface="Tahoma"/>
              </a:rPr>
              <a:t>“</a:t>
            </a:r>
            <a:r>
              <a:rPr lang="es-CL" sz="1400" b="1" i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Seminario de Difusión del “Convenio Iberoamericano de Acceso a la Justicia”</a:t>
            </a:r>
            <a:r>
              <a:rPr lang="es-CL" sz="1400" i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L" sz="14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organizado por la COMJIB, realizado el 23 julio de 2024</a:t>
            </a:r>
            <a:r>
              <a:rPr lang="es-CL"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(Virtual).</a:t>
            </a:r>
          </a:p>
          <a:p>
            <a:pPr marL="0" indent="0" algn="just">
              <a:spcBef>
                <a:spcPts val="0"/>
              </a:spcBef>
              <a:buNone/>
            </a:pPr>
            <a:endParaRPr lang="es-CL" sz="1400" dirty="0">
              <a:solidFill>
                <a:srgbClr val="2073B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1400" b="1" i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“V Congreso Internacional de Justicia Juvenil Restaurativa”</a:t>
            </a:r>
            <a:r>
              <a:rPr lang="es-ES" sz="1400" b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14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se realizó en San José, Costa Rica los días 05, 06, y 07 de noviembre de 2024.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s-ES" sz="1400" dirty="0">
              <a:solidFill>
                <a:srgbClr val="2073B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s-ES" sz="1400" b="1" i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“Precongreso Mundial de Justicia para Niños Niñas y Adolescentes”, </a:t>
            </a:r>
            <a:r>
              <a:rPr lang="es-ES" sz="14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realizado en Cartagena de Indias Colombia, noviembre de 2024.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s-ES" sz="1400" dirty="0">
              <a:solidFill>
                <a:srgbClr val="2073B5"/>
              </a:solidFill>
              <a:latin typeface="Tahoma"/>
              <a:ea typeface="Tahoma"/>
              <a:cs typeface="Tahoma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s-CL" sz="1400" dirty="0">
              <a:solidFill>
                <a:srgbClr val="2073B5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A454B676-459D-49F0-A186-85C04F61E0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Difusión, implementación y seguimiento</a:t>
            </a:r>
            <a:endParaRPr lang="es-PA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BB98B899-A71E-4BB8-8B29-224515FF3DD7}"/>
              </a:ext>
            </a:extLst>
          </p:cNvPr>
          <p:cNvGrpSpPr/>
          <p:nvPr/>
        </p:nvGrpSpPr>
        <p:grpSpPr>
          <a:xfrm>
            <a:off x="6800636" y="1369981"/>
            <a:ext cx="1964057" cy="2034526"/>
            <a:chOff x="2038185" y="130770"/>
            <a:chExt cx="2858982" cy="2241586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3B6FB696-7B22-4331-A8AE-32CFAB5F3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Diffused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442" y="130770"/>
              <a:ext cx="2354612" cy="1688136"/>
            </a:xfrm>
            <a:prstGeom prst="rect">
              <a:avLst/>
            </a:prstGeom>
          </p:spPr>
        </p:pic>
        <p:sp>
          <p:nvSpPr>
            <p:cNvPr id="14" name="9 CuadroTexto">
              <a:extLst>
                <a:ext uri="{FF2B5EF4-FFF2-40B4-BE49-F238E27FC236}">
                  <a16:creationId xmlns:a16="http://schemas.microsoft.com/office/drawing/2014/main" id="{5BF7AAF9-ACBF-4F30-A4E6-3C921768AC79}"/>
                </a:ext>
              </a:extLst>
            </p:cNvPr>
            <p:cNvSpPr txBox="1"/>
            <p:nvPr/>
          </p:nvSpPr>
          <p:spPr>
            <a:xfrm>
              <a:off x="2038185" y="1880661"/>
              <a:ext cx="2858982" cy="49169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s-CL" sz="1200" b="1">
                  <a:solidFill>
                    <a:srgbClr val="2073B5"/>
                  </a:solidFill>
                  <a:latin typeface="Calibri"/>
                  <a:ea typeface="Calibri"/>
                  <a:cs typeface="Calibri"/>
                </a:rPr>
                <a:t>     </a:t>
              </a:r>
              <a:r>
                <a:rPr lang="es-CL" sz="1100" b="1">
                  <a:solidFill>
                    <a:srgbClr val="002060"/>
                  </a:solidFill>
                  <a:latin typeface="Calibri"/>
                  <a:ea typeface="Calibri"/>
                  <a:cs typeface="Calibri"/>
                </a:rPr>
                <a:t>COMISIÓN  PERMANENTE</a:t>
              </a:r>
              <a:endParaRPr lang="es-CL" sz="1200" b="1">
                <a:solidFill>
                  <a:srgbClr val="002060"/>
                </a:solidFill>
                <a:latin typeface="Calibri"/>
                <a:ea typeface="Calibri"/>
                <a:cs typeface="Calibri"/>
              </a:endParaRPr>
            </a:p>
            <a:p>
              <a:pPr algn="ctr"/>
              <a:r>
                <a:rPr lang="es-CL" sz="1100" b="1">
                  <a:solidFill>
                    <a:srgbClr val="002060"/>
                  </a:solidFill>
                  <a:latin typeface="Calibri"/>
                  <a:ea typeface="Calibri"/>
                  <a:cs typeface="Calibri"/>
                </a:rPr>
                <a:t>MARC-TTD</a:t>
              </a:r>
              <a:endParaRPr lang="es-CL" sz="1200" b="1">
                <a:solidFill>
                  <a:srgbClr val="002060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8" name="Elipse 7">
            <a:extLst>
              <a:ext uri="{FF2B5EF4-FFF2-40B4-BE49-F238E27FC236}">
                <a16:creationId xmlns:a16="http://schemas.microsoft.com/office/drawing/2014/main" id="{7E4DEFE2-F797-4FCC-9CFF-E526C8EB32BC}"/>
              </a:ext>
            </a:extLst>
          </p:cNvPr>
          <p:cNvSpPr/>
          <p:nvPr/>
        </p:nvSpPr>
        <p:spPr>
          <a:xfrm>
            <a:off x="149905" y="1204499"/>
            <a:ext cx="219075" cy="2190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58A99BF7-1613-4046-A6E3-1E50F422E533}"/>
              </a:ext>
            </a:extLst>
          </p:cNvPr>
          <p:cNvSpPr/>
          <p:nvPr/>
        </p:nvSpPr>
        <p:spPr>
          <a:xfrm>
            <a:off x="152172" y="2035647"/>
            <a:ext cx="219075" cy="2190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1EAE7F24-238C-43CA-A68A-FF6116E5F8EA}"/>
              </a:ext>
            </a:extLst>
          </p:cNvPr>
          <p:cNvSpPr/>
          <p:nvPr/>
        </p:nvSpPr>
        <p:spPr>
          <a:xfrm>
            <a:off x="149905" y="2866795"/>
            <a:ext cx="219075" cy="2190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087304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11A57F-0103-4ADD-9D54-CA4A9BF593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Difusión, implementación y seguimiento</a:t>
            </a:r>
            <a:endParaRPr lang="es-PA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EC221B-855D-4F86-B7EE-FA332E3CC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68" y="629894"/>
            <a:ext cx="5357659" cy="17084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A" sz="14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Asociación Iberoamericana de Ministerios Públicos (AIAMP), </a:t>
            </a:r>
            <a:r>
              <a:rPr lang="es-PA"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</a:t>
            </a:r>
            <a:r>
              <a:rPr lang="es-PA" sz="14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A"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aprobó en la Asamblea Ordinaria celebrada en Santiago de Chile, el 1 y 2 de febrero de 2024. (Están publicadas en su página web). </a:t>
            </a:r>
          </a:p>
          <a:p>
            <a:pPr algn="just"/>
            <a:endParaRPr lang="es-PA" sz="16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44B5189-F8BB-44C1-8AEC-443F5E87E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9" y="3959228"/>
            <a:ext cx="5937739" cy="11842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188435D-BA77-4AA3-825B-91B23707C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1" y="1342600"/>
            <a:ext cx="5937739" cy="1345403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7A30F5EC-9BDF-415B-BB9A-BDAE8E9BD9B7}"/>
              </a:ext>
            </a:extLst>
          </p:cNvPr>
          <p:cNvSpPr/>
          <p:nvPr/>
        </p:nvSpPr>
        <p:spPr>
          <a:xfrm>
            <a:off x="182593" y="670964"/>
            <a:ext cx="219075" cy="21907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39EBFDB-D6D9-4AD9-A672-05061629F5A3}"/>
              </a:ext>
            </a:extLst>
          </p:cNvPr>
          <p:cNvSpPr txBox="1"/>
          <p:nvPr/>
        </p:nvSpPr>
        <p:spPr>
          <a:xfrm>
            <a:off x="364460" y="2830882"/>
            <a:ext cx="53576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s-ES" sz="14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Asociación Interamericana de Defensorías Públicas (AIDEF)</a:t>
            </a:r>
            <a:r>
              <a:rPr lang="es-ES" sz="1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s-ES"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las ha difundido a través de su página web y las ha incluido en distintas capacitaciones y talleres. </a:t>
            </a:r>
            <a:endParaRPr lang="es-PA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5B8C1825-C207-4E5A-9B05-42232DFC69C1}"/>
              </a:ext>
            </a:extLst>
          </p:cNvPr>
          <p:cNvSpPr/>
          <p:nvPr/>
        </p:nvSpPr>
        <p:spPr>
          <a:xfrm>
            <a:off x="182593" y="2995003"/>
            <a:ext cx="219075" cy="21907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grpSp>
        <p:nvGrpSpPr>
          <p:cNvPr id="4" name="Grupo 9">
            <a:extLst>
              <a:ext uri="{FF2B5EF4-FFF2-40B4-BE49-F238E27FC236}">
                <a16:creationId xmlns:a16="http://schemas.microsoft.com/office/drawing/2014/main" id="{8B23433B-E3C8-804B-DCB3-56B087B0B448}"/>
              </a:ext>
            </a:extLst>
          </p:cNvPr>
          <p:cNvGrpSpPr/>
          <p:nvPr/>
        </p:nvGrpSpPr>
        <p:grpSpPr>
          <a:xfrm>
            <a:off x="6800636" y="1369981"/>
            <a:ext cx="1964057" cy="2034526"/>
            <a:chOff x="2038185" y="130770"/>
            <a:chExt cx="2858982" cy="2241586"/>
          </a:xfrm>
        </p:grpSpPr>
        <p:pic>
          <p:nvPicPr>
            <p:cNvPr id="6" name="Imagen 10">
              <a:extLst>
                <a:ext uri="{FF2B5EF4-FFF2-40B4-BE49-F238E27FC236}">
                  <a16:creationId xmlns:a16="http://schemas.microsoft.com/office/drawing/2014/main" id="{AA5D7BF3-30F3-DEB3-2386-829FA5463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Diffused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442" y="130770"/>
              <a:ext cx="2354612" cy="1688136"/>
            </a:xfrm>
            <a:prstGeom prst="rect">
              <a:avLst/>
            </a:prstGeom>
          </p:spPr>
        </p:pic>
        <p:sp>
          <p:nvSpPr>
            <p:cNvPr id="9" name="9 CuadroTexto">
              <a:extLst>
                <a:ext uri="{FF2B5EF4-FFF2-40B4-BE49-F238E27FC236}">
                  <a16:creationId xmlns:a16="http://schemas.microsoft.com/office/drawing/2014/main" id="{50874616-834E-6105-5697-BF223553EF53}"/>
                </a:ext>
              </a:extLst>
            </p:cNvPr>
            <p:cNvSpPr txBox="1"/>
            <p:nvPr/>
          </p:nvSpPr>
          <p:spPr>
            <a:xfrm>
              <a:off x="2038185" y="1880661"/>
              <a:ext cx="2858982" cy="49169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s-CL" sz="1200" b="1">
                  <a:solidFill>
                    <a:srgbClr val="2073B5"/>
                  </a:solidFill>
                  <a:latin typeface="Calibri"/>
                  <a:ea typeface="Calibri"/>
                  <a:cs typeface="Calibri"/>
                </a:rPr>
                <a:t>     </a:t>
              </a:r>
              <a:r>
                <a:rPr lang="es-CL" sz="1100" b="1">
                  <a:solidFill>
                    <a:srgbClr val="002060"/>
                  </a:solidFill>
                  <a:latin typeface="Calibri"/>
                  <a:ea typeface="Calibri"/>
                  <a:cs typeface="Calibri"/>
                </a:rPr>
                <a:t>COMISIÓN  PERMANENTE</a:t>
              </a:r>
              <a:endParaRPr lang="es-CL" sz="1200" b="1">
                <a:solidFill>
                  <a:srgbClr val="002060"/>
                </a:solidFill>
                <a:latin typeface="Calibri"/>
                <a:ea typeface="Calibri"/>
                <a:cs typeface="Calibri"/>
              </a:endParaRPr>
            </a:p>
            <a:p>
              <a:pPr algn="ctr"/>
              <a:r>
                <a:rPr lang="es-CL" sz="1100" b="1">
                  <a:solidFill>
                    <a:srgbClr val="002060"/>
                  </a:solidFill>
                  <a:latin typeface="Calibri"/>
                  <a:ea typeface="Calibri"/>
                  <a:cs typeface="Calibri"/>
                </a:rPr>
                <a:t>MARC-TTD</a:t>
              </a:r>
              <a:endParaRPr lang="es-CL" sz="1200" b="1">
                <a:solidFill>
                  <a:srgbClr val="002060"/>
                </a:solidFill>
                <a:latin typeface="Calibri"/>
                <a:ea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25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D9B903-596E-4AC1-8894-0DCCF14EDF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PA" b="1" dirty="0"/>
              <a:t> 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A74CED4C-C565-4BFE-B01F-63D4A6112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18758"/>
            <a:ext cx="6012160" cy="130598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ES" sz="2400" b="1" dirty="0"/>
              <a:t>“Estatutos de la Red Iberoamericana de Métodos Alternos de Resolución de Conflictos, Justicia Restaurativa y Tribunales de Tratamiento de Drogas (Red MARC-TTD)”.</a:t>
            </a:r>
            <a:endParaRPr lang="es-PA" sz="2400" b="1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6A41B38E-D6F5-4E9F-9245-680CD35D78BF}"/>
              </a:ext>
            </a:extLst>
          </p:cNvPr>
          <p:cNvGrpSpPr/>
          <p:nvPr/>
        </p:nvGrpSpPr>
        <p:grpSpPr>
          <a:xfrm>
            <a:off x="6800636" y="1369981"/>
            <a:ext cx="1964057" cy="2034526"/>
            <a:chOff x="2038185" y="130770"/>
            <a:chExt cx="2858982" cy="2241586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D886831-A08B-4BD1-AC9E-FF63B4AB2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Diffused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442" y="130770"/>
              <a:ext cx="2354612" cy="1688136"/>
            </a:xfrm>
            <a:prstGeom prst="rect">
              <a:avLst/>
            </a:prstGeom>
          </p:spPr>
        </p:pic>
        <p:sp>
          <p:nvSpPr>
            <p:cNvPr id="7" name="9 CuadroTexto">
              <a:extLst>
                <a:ext uri="{FF2B5EF4-FFF2-40B4-BE49-F238E27FC236}">
                  <a16:creationId xmlns:a16="http://schemas.microsoft.com/office/drawing/2014/main" id="{65ABAAFB-E694-4744-8B9B-439CF53932D8}"/>
                </a:ext>
              </a:extLst>
            </p:cNvPr>
            <p:cNvSpPr txBox="1"/>
            <p:nvPr/>
          </p:nvSpPr>
          <p:spPr>
            <a:xfrm>
              <a:off x="2038185" y="1880661"/>
              <a:ext cx="2858982" cy="49169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s-CL" sz="1200" b="1">
                  <a:solidFill>
                    <a:srgbClr val="2073B5"/>
                  </a:solidFill>
                  <a:latin typeface="Calibri"/>
                  <a:ea typeface="Calibri"/>
                  <a:cs typeface="Calibri"/>
                </a:rPr>
                <a:t>     </a:t>
              </a:r>
              <a:r>
                <a:rPr lang="es-CL" sz="1100" b="1">
                  <a:solidFill>
                    <a:srgbClr val="002060"/>
                  </a:solidFill>
                  <a:latin typeface="Calibri"/>
                  <a:ea typeface="Calibri"/>
                  <a:cs typeface="Calibri"/>
                </a:rPr>
                <a:t>COMISIÓN  PERMANENTE</a:t>
              </a:r>
              <a:endParaRPr lang="es-CL" sz="1200" b="1">
                <a:solidFill>
                  <a:srgbClr val="002060"/>
                </a:solidFill>
                <a:latin typeface="Calibri"/>
                <a:ea typeface="Calibri"/>
                <a:cs typeface="Calibri"/>
              </a:endParaRPr>
            </a:p>
            <a:p>
              <a:pPr algn="ctr"/>
              <a:r>
                <a:rPr lang="es-CL" sz="1100" b="1">
                  <a:solidFill>
                    <a:srgbClr val="002060"/>
                  </a:solidFill>
                  <a:latin typeface="Calibri"/>
                  <a:ea typeface="Calibri"/>
                  <a:cs typeface="Calibri"/>
                </a:rPr>
                <a:t>MARC-TTD</a:t>
              </a:r>
              <a:endParaRPr lang="es-CL" sz="1200" b="1">
                <a:solidFill>
                  <a:srgbClr val="002060"/>
                </a:solidFill>
                <a:latin typeface="Calibri"/>
                <a:ea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719533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411510"/>
            <a:ext cx="6228184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" sz="1400" dirty="0">
              <a:solidFill>
                <a:schemeClr val="accent1"/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s-MX" sz="1200" b="1" dirty="0">
              <a:solidFill>
                <a:srgbClr val="2073B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s-MX" sz="1400" dirty="0"/>
          </a:p>
        </p:txBody>
      </p:sp>
      <p:grpSp>
        <p:nvGrpSpPr>
          <p:cNvPr id="6" name="Grupo 5"/>
          <p:cNvGrpSpPr/>
          <p:nvPr/>
        </p:nvGrpSpPr>
        <p:grpSpPr>
          <a:xfrm>
            <a:off x="6558576" y="1324599"/>
            <a:ext cx="2382265" cy="2076144"/>
            <a:chOff x="2038185" y="65632"/>
            <a:chExt cx="2644312" cy="2092028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Diffused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7885" y="65632"/>
              <a:ext cx="2354611" cy="1688136"/>
            </a:xfrm>
            <a:prstGeom prst="rect">
              <a:avLst/>
            </a:prstGeom>
          </p:spPr>
        </p:pic>
        <p:sp>
          <p:nvSpPr>
            <p:cNvPr id="8" name="9 CuadroTexto"/>
            <p:cNvSpPr txBox="1"/>
            <p:nvPr/>
          </p:nvSpPr>
          <p:spPr>
            <a:xfrm>
              <a:off x="2038185" y="1880661"/>
              <a:ext cx="26443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200" b="1" dirty="0">
                  <a:solidFill>
                    <a:srgbClr val="2073B5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            </a:t>
              </a:r>
              <a:r>
                <a:rPr lang="es-CL" sz="11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COMISIÓN  MARC-TTD</a:t>
              </a:r>
              <a:endParaRPr lang="es-CL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1 Título"/>
          <p:cNvSpPr>
            <a:spLocks noGrp="1"/>
          </p:cNvSpPr>
          <p:nvPr>
            <p:ph type="ctrTitle"/>
          </p:nvPr>
        </p:nvSpPr>
        <p:spPr>
          <a:xfrm>
            <a:off x="-3301" y="0"/>
            <a:ext cx="7452320" cy="622798"/>
          </a:xfrm>
        </p:spPr>
        <p:txBody>
          <a:bodyPr>
            <a:normAutofit/>
          </a:bodyPr>
          <a:lstStyle/>
          <a:p>
            <a:pPr algn="l"/>
            <a:r>
              <a:rPr lang="es-MX" sz="1800" dirty="0"/>
              <a:t>CARACTERÍSTICAS</a:t>
            </a:r>
            <a:endParaRPr lang="es-CL" sz="1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B1F48B-2A24-46DC-9870-BBC02BDAA963}"/>
              </a:ext>
            </a:extLst>
          </p:cNvPr>
          <p:cNvSpPr txBox="1"/>
          <p:nvPr/>
        </p:nvSpPr>
        <p:spPr>
          <a:xfrm>
            <a:off x="590128" y="1034308"/>
            <a:ext cx="5366535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MX" sz="1400" b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estructura organizativa </a:t>
            </a:r>
            <a:r>
              <a:rPr lang="es-MX" sz="14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está conformada</a:t>
            </a:r>
            <a:r>
              <a:rPr lang="es-ES" sz="14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por el Consejo Consultivo (Comisión MARC-TTD), los Integrantes de la Red MARC-TTD, y la Secretaría Técnica, cuyas atribuciones están debidamente detalladas.</a:t>
            </a:r>
          </a:p>
          <a:p>
            <a:pPr algn="just"/>
            <a:endParaRPr lang="es-ES" sz="1400" dirty="0">
              <a:solidFill>
                <a:srgbClr val="2073B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" sz="1400" dirty="0">
              <a:solidFill>
                <a:srgbClr val="2073B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4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 </a:t>
            </a:r>
            <a:r>
              <a:rPr lang="es-ES" sz="1400" b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funcionamiento</a:t>
            </a:r>
            <a:r>
              <a:rPr lang="es-ES" sz="14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estará sujeto a la supervisión del Consejo Consultivo.</a:t>
            </a:r>
          </a:p>
          <a:p>
            <a:pPr algn="just"/>
            <a:endParaRPr lang="es-ES" sz="1400" dirty="0">
              <a:solidFill>
                <a:srgbClr val="2073B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" sz="1400" dirty="0">
              <a:solidFill>
                <a:srgbClr val="2073B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4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su elaboración </a:t>
            </a:r>
            <a:r>
              <a:rPr lang="es-PA" sz="14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utilizó como referencia </a:t>
            </a:r>
            <a:r>
              <a:rPr lang="es-ES" sz="14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Red Iberoamericana de Escuelas Judiciales </a:t>
            </a:r>
            <a:r>
              <a:rPr lang="es-ES" sz="1400" b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(RIAEJ) </a:t>
            </a:r>
            <a:r>
              <a:rPr lang="es-ES" sz="14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el Reglamento de la Red Iberoamericana de Cooperación Jurídica Internacional </a:t>
            </a:r>
            <a:r>
              <a:rPr lang="es-ES" sz="1400" b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" sz="1400" b="1" dirty="0" err="1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IberRed</a:t>
            </a:r>
            <a:r>
              <a:rPr lang="es-ES" sz="1400" b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just"/>
            <a:endParaRPr lang="es-ES" sz="1400" b="1" dirty="0">
              <a:solidFill>
                <a:srgbClr val="2073B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" sz="1400" dirty="0">
              <a:solidFill>
                <a:srgbClr val="2073B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" sz="1400" dirty="0">
              <a:solidFill>
                <a:srgbClr val="2073B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" sz="1400" dirty="0">
              <a:solidFill>
                <a:srgbClr val="2073B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544AFA05-FE2D-4643-8720-9F6334B3C831}"/>
              </a:ext>
            </a:extLst>
          </p:cNvPr>
          <p:cNvSpPr/>
          <p:nvPr/>
        </p:nvSpPr>
        <p:spPr>
          <a:xfrm>
            <a:off x="209195" y="1099790"/>
            <a:ext cx="219075" cy="2190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6836408D-3A4B-4A93-ABE3-D9F1557E31E9}"/>
              </a:ext>
            </a:extLst>
          </p:cNvPr>
          <p:cNvSpPr/>
          <p:nvPr/>
        </p:nvSpPr>
        <p:spPr>
          <a:xfrm>
            <a:off x="211745" y="2999904"/>
            <a:ext cx="219075" cy="2190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605A6054-7EEB-488E-95EB-2C5EB4D65398}"/>
              </a:ext>
            </a:extLst>
          </p:cNvPr>
          <p:cNvSpPr/>
          <p:nvPr/>
        </p:nvSpPr>
        <p:spPr>
          <a:xfrm>
            <a:off x="209069" y="2143596"/>
            <a:ext cx="219075" cy="2190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6239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D311198-BFFB-0FF1-460F-1A72F8283723}"/>
              </a:ext>
            </a:extLst>
          </p:cNvPr>
          <p:cNvSpPr txBox="1"/>
          <p:nvPr/>
        </p:nvSpPr>
        <p:spPr>
          <a:xfrm>
            <a:off x="26023" y="-10728"/>
            <a:ext cx="7022287" cy="37349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PA" dirty="0"/>
          </a:p>
        </p:txBody>
      </p:sp>
      <p:sp>
        <p:nvSpPr>
          <p:cNvPr id="14" name="Rectángulo 13"/>
          <p:cNvSpPr/>
          <p:nvPr/>
        </p:nvSpPr>
        <p:spPr>
          <a:xfrm>
            <a:off x="-25584" y="3604151"/>
            <a:ext cx="9143561" cy="1563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2565" y="1178322"/>
            <a:ext cx="5559380" cy="104583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marL="457200" indent="-457200" algn="l">
              <a:buFont typeface="Arial" pitchFamily="34" charset="0"/>
              <a:buChar char="•"/>
            </a:pPr>
            <a:b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s-CL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s-E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s-E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323528" y="3563325"/>
            <a:ext cx="7920880" cy="1560229"/>
            <a:chOff x="1136074" y="1532137"/>
            <a:chExt cx="10040814" cy="1644230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6074" y="1809947"/>
              <a:ext cx="1029733" cy="1178252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0993" y="1809947"/>
              <a:ext cx="2382495" cy="1178252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23488" y="1863650"/>
              <a:ext cx="2300762" cy="942718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64907" y="1946807"/>
              <a:ext cx="2010070" cy="904532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32658" y="1532137"/>
              <a:ext cx="1644230" cy="1644230"/>
            </a:xfrm>
            <a:prstGeom prst="rect">
              <a:avLst/>
            </a:prstGeom>
          </p:spPr>
        </p:pic>
      </p:grpSp>
      <p:sp>
        <p:nvSpPr>
          <p:cNvPr id="15" name="Rectángulo 14"/>
          <p:cNvSpPr/>
          <p:nvPr/>
        </p:nvSpPr>
        <p:spPr>
          <a:xfrm>
            <a:off x="6984198" y="22684"/>
            <a:ext cx="2159362" cy="3609241"/>
          </a:xfrm>
          <a:prstGeom prst="rect">
            <a:avLst/>
          </a:prstGeom>
          <a:solidFill>
            <a:srgbClr val="00A0AF"/>
          </a:solidFill>
          <a:ln>
            <a:solidFill>
              <a:srgbClr val="00A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6" name="Grupo 15"/>
          <p:cNvGrpSpPr/>
          <p:nvPr/>
        </p:nvGrpSpPr>
        <p:grpSpPr>
          <a:xfrm>
            <a:off x="6732560" y="605440"/>
            <a:ext cx="2382265" cy="2076144"/>
            <a:chOff x="2038185" y="65632"/>
            <a:chExt cx="2644312" cy="2092028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GlowDiffused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7885" y="65632"/>
              <a:ext cx="2354611" cy="1688136"/>
            </a:xfrm>
            <a:prstGeom prst="rect">
              <a:avLst/>
            </a:prstGeom>
          </p:spPr>
        </p:pic>
        <p:sp>
          <p:nvSpPr>
            <p:cNvPr id="18" name="9 CuadroTexto"/>
            <p:cNvSpPr txBox="1"/>
            <p:nvPr/>
          </p:nvSpPr>
          <p:spPr>
            <a:xfrm>
              <a:off x="2038185" y="1880661"/>
              <a:ext cx="26443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200" b="1" dirty="0">
                  <a:solidFill>
                    <a:srgbClr val="2073B5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            </a:t>
              </a:r>
              <a:r>
                <a:rPr lang="es-CL" sz="11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COMISIÓN  MARC-TTD</a:t>
              </a:r>
              <a:endParaRPr lang="es-CL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5511147" y="4618569"/>
            <a:ext cx="152638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Asociación Ibero Americana  </a:t>
            </a:r>
          </a:p>
          <a:p>
            <a:pPr algn="ctr"/>
            <a:r>
              <a:rPr lang="es-ES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Ministerios Públicos</a:t>
            </a:r>
            <a:endParaRPr lang="es-ES" sz="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A57A2F-EBEC-3A96-10BA-8BE803C50502}"/>
              </a:ext>
            </a:extLst>
          </p:cNvPr>
          <p:cNvSpPr txBox="1"/>
          <p:nvPr/>
        </p:nvSpPr>
        <p:spPr>
          <a:xfrm>
            <a:off x="5068389" y="21945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PA" dirty="0"/>
          </a:p>
        </p:txBody>
      </p:sp>
      <p:sp>
        <p:nvSpPr>
          <p:cNvPr id="23" name="1 Título">
            <a:extLst>
              <a:ext uri="{FF2B5EF4-FFF2-40B4-BE49-F238E27FC236}">
                <a16:creationId xmlns:a16="http://schemas.microsoft.com/office/drawing/2014/main" id="{E35E11E0-3467-4EA1-96E9-70A578A5FFD5}"/>
              </a:ext>
            </a:extLst>
          </p:cNvPr>
          <p:cNvSpPr txBox="1">
            <a:spLocks/>
          </p:cNvSpPr>
          <p:nvPr/>
        </p:nvSpPr>
        <p:spPr>
          <a:xfrm>
            <a:off x="0" y="-1126"/>
            <a:ext cx="7452320" cy="622798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endParaRPr lang="es-CL" sz="18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1878E2-81C5-40B1-A60D-14F763FA1F75}"/>
              </a:ext>
            </a:extLst>
          </p:cNvPr>
          <p:cNvSpPr txBox="1"/>
          <p:nvPr/>
        </p:nvSpPr>
        <p:spPr>
          <a:xfrm>
            <a:off x="84042" y="1444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s-PA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TRABAJO REALIZADO</a:t>
            </a:r>
          </a:p>
        </p:txBody>
      </p:sp>
      <p:sp>
        <p:nvSpPr>
          <p:cNvPr id="7" name="Rectángulo: esquinas diagonales redondeadas 6">
            <a:extLst>
              <a:ext uri="{FF2B5EF4-FFF2-40B4-BE49-F238E27FC236}">
                <a16:creationId xmlns:a16="http://schemas.microsoft.com/office/drawing/2014/main" id="{F5845B73-B639-49C1-89EA-C77895CF8E8B}"/>
              </a:ext>
            </a:extLst>
          </p:cNvPr>
          <p:cNvSpPr/>
          <p:nvPr/>
        </p:nvSpPr>
        <p:spPr>
          <a:xfrm>
            <a:off x="382994" y="899452"/>
            <a:ext cx="2613571" cy="123781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1400" dirty="0">
              <a:solidFill>
                <a:srgbClr val="FFFFFF"/>
              </a:solidFill>
            </a:endParaRPr>
          </a:p>
          <a:p>
            <a:pPr algn="ctr"/>
            <a:endParaRPr lang="es-PA" sz="1400" dirty="0">
              <a:solidFill>
                <a:srgbClr val="FFFFFF"/>
              </a:solidFill>
            </a:endParaRPr>
          </a:p>
          <a:p>
            <a:pPr algn="ctr"/>
            <a:endParaRPr lang="es-PA" sz="1400" dirty="0">
              <a:solidFill>
                <a:srgbClr val="FFFFFF"/>
              </a:solidFill>
            </a:endParaRPr>
          </a:p>
          <a:p>
            <a:pPr algn="ctr"/>
            <a:endParaRPr lang="es-PA" sz="1400" dirty="0">
              <a:solidFill>
                <a:srgbClr val="FFFFFF"/>
              </a:solidFill>
            </a:endParaRPr>
          </a:p>
          <a:p>
            <a:pPr algn="ctr"/>
            <a:r>
              <a:rPr lang="es-PA" sz="1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reuniones de la Comisión</a:t>
            </a:r>
          </a:p>
          <a:p>
            <a:pPr algn="ctr"/>
            <a:r>
              <a:rPr lang="es-PA" sz="1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El 13 de marzo, 12 de junio, 10 de septiembre y 17 de diciembre de 2024</a:t>
            </a:r>
          </a:p>
          <a:p>
            <a:pPr algn="ctr"/>
            <a:endParaRPr lang="es-PA" sz="14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PA" dirty="0">
              <a:solidFill>
                <a:schemeClr val="tx1"/>
              </a:solidFill>
            </a:endParaRPr>
          </a:p>
          <a:p>
            <a:pPr algn="ctr"/>
            <a:endParaRPr lang="es-PA" dirty="0">
              <a:solidFill>
                <a:schemeClr val="tx1"/>
              </a:solidFill>
            </a:endParaRPr>
          </a:p>
        </p:txBody>
      </p:sp>
      <p:sp>
        <p:nvSpPr>
          <p:cNvPr id="28" name="Rectángulo: esquinas diagonales redondeadas 27">
            <a:extLst>
              <a:ext uri="{FF2B5EF4-FFF2-40B4-BE49-F238E27FC236}">
                <a16:creationId xmlns:a16="http://schemas.microsoft.com/office/drawing/2014/main" id="{ED4509F4-8DF8-407E-BB1A-92D0DF361004}"/>
              </a:ext>
            </a:extLst>
          </p:cNvPr>
          <p:cNvSpPr/>
          <p:nvPr/>
        </p:nvSpPr>
        <p:spPr>
          <a:xfrm>
            <a:off x="517219" y="2286444"/>
            <a:ext cx="2364357" cy="587386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14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PA" sz="1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periodos para observaciones</a:t>
            </a:r>
          </a:p>
          <a:p>
            <a:pPr algn="ctr"/>
            <a:endParaRPr lang="es-PA" dirty="0">
              <a:solidFill>
                <a:schemeClr val="tx1"/>
              </a:solidFill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F45AA53F-7275-463B-9D5B-AFA95DB6FF77}"/>
              </a:ext>
            </a:extLst>
          </p:cNvPr>
          <p:cNvSpPr txBox="1"/>
          <p:nvPr/>
        </p:nvSpPr>
        <p:spPr>
          <a:xfrm>
            <a:off x="3143169" y="847454"/>
            <a:ext cx="355372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3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estos encuentros, se destacó la finalidad y los beneficios de su creación, con el objetivo de fortalecer los Métodos de Resolución de Conflictos, la Justicia Restaurativa y los Tribunales de Tratamiento de Drogas en los poderes judiciales iberoamericanos.</a:t>
            </a:r>
          </a:p>
          <a:p>
            <a:pPr algn="just"/>
            <a:endParaRPr lang="es-ES" sz="13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3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periodos para observaciones permitieron optimizar y ajustar el proyecto con los objetivos y lineamientos establecidos</a:t>
            </a:r>
            <a:r>
              <a:rPr lang="es-ES" sz="13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PA" sz="1300" dirty="0">
              <a:solidFill>
                <a:srgbClr val="00206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65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67494"/>
            <a:ext cx="6073848" cy="200974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" sz="1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s-MX" sz="1400" dirty="0"/>
          </a:p>
        </p:txBody>
      </p:sp>
      <p:grpSp>
        <p:nvGrpSpPr>
          <p:cNvPr id="6" name="Grupo 5"/>
          <p:cNvGrpSpPr/>
          <p:nvPr/>
        </p:nvGrpSpPr>
        <p:grpSpPr>
          <a:xfrm>
            <a:off x="6757416" y="1486708"/>
            <a:ext cx="2051720" cy="1890826"/>
            <a:chOff x="2038185" y="65632"/>
            <a:chExt cx="2644312" cy="2126562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Diffused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7885" y="65632"/>
              <a:ext cx="2354611" cy="1688136"/>
            </a:xfrm>
            <a:prstGeom prst="rect">
              <a:avLst/>
            </a:prstGeom>
          </p:spPr>
        </p:pic>
        <p:sp>
          <p:nvSpPr>
            <p:cNvPr id="8" name="9 CuadroTexto"/>
            <p:cNvSpPr txBox="1"/>
            <p:nvPr/>
          </p:nvSpPr>
          <p:spPr>
            <a:xfrm>
              <a:off x="2038185" y="1880661"/>
              <a:ext cx="2644312" cy="311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200" b="1" dirty="0">
                  <a:solidFill>
                    <a:srgbClr val="2073B5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    </a:t>
              </a:r>
              <a:r>
                <a:rPr lang="es-CL" sz="11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COMISIÓN  MARC-TTD</a:t>
              </a:r>
              <a:endParaRPr lang="es-CL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439146" y="890292"/>
            <a:ext cx="554017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Necesidad de una </a:t>
            </a:r>
            <a:r>
              <a:rPr lang="es-ES" sz="1400" b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coordinación</a:t>
            </a:r>
            <a:r>
              <a:rPr lang="es-ES" sz="14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entre las entidades encargadas de los </a:t>
            </a:r>
            <a:r>
              <a:rPr lang="es-ES" sz="1400" b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Métodos Alternos de Resolución de Conflictos en Iberoamérica</a:t>
            </a:r>
            <a:r>
              <a:rPr lang="es-ES" sz="14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en sus distintas acepciones.</a:t>
            </a:r>
          </a:p>
          <a:p>
            <a:pPr algn="just"/>
            <a:endParaRPr lang="es-ES" sz="1400" b="1" dirty="0">
              <a:solidFill>
                <a:srgbClr val="2073B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PA" sz="1400" b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Coordinar y fortalecer </a:t>
            </a:r>
            <a:r>
              <a:rPr lang="es-PA" sz="14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comunicación entre sus miembros, a favor de una administración de justicia inclusiva y con el más amplio acceso.</a:t>
            </a:r>
          </a:p>
          <a:p>
            <a:pPr algn="just"/>
            <a:endParaRPr lang="es-ES" sz="1400" b="1" dirty="0">
              <a:solidFill>
                <a:srgbClr val="2073B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400" b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Fomentar </a:t>
            </a:r>
            <a:r>
              <a:rPr lang="es-ES" sz="14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investigación, publicación, intercambio de experiencias, asesoría y capacitación en métodos alternos de resolución de conflictos.</a:t>
            </a:r>
          </a:p>
          <a:p>
            <a:pPr algn="just"/>
            <a:endParaRPr lang="es-ES" sz="1400" b="1" dirty="0">
              <a:solidFill>
                <a:srgbClr val="2073B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400" b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Promueve la colaboración </a:t>
            </a:r>
            <a:r>
              <a:rPr lang="es-ES" sz="14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otras Redes de la Cumbre Judicial Iberoamericana, universidades, redes de justicia y diversas organizaciones o asociaciones internacionales especializadas en métodos alternos de resolución de conflictos.</a:t>
            </a:r>
          </a:p>
          <a:p>
            <a:pPr algn="just"/>
            <a:endParaRPr lang="es-ES" sz="1400" dirty="0">
              <a:solidFill>
                <a:srgbClr val="2073B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4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Contempla programas de </a:t>
            </a:r>
            <a:r>
              <a:rPr lang="es-ES" sz="1400" b="1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pasantías e intercambios</a:t>
            </a:r>
            <a:r>
              <a:rPr lang="es-ES" sz="14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es-ES" sz="1400" dirty="0">
              <a:solidFill>
                <a:srgbClr val="2073B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PA" sz="1400" dirty="0">
              <a:solidFill>
                <a:srgbClr val="2073B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8925" algn="just">
              <a:lnSpc>
                <a:spcPct val="150000"/>
              </a:lnSpc>
            </a:pPr>
            <a:endParaRPr lang="es-PA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PA" sz="1400" dirty="0">
              <a:solidFill>
                <a:srgbClr val="2073B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es-PA" sz="1400" dirty="0">
              <a:solidFill>
                <a:srgbClr val="2073B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" sz="1400" dirty="0">
              <a:solidFill>
                <a:srgbClr val="2073B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" sz="1400" dirty="0">
              <a:solidFill>
                <a:srgbClr val="2073B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s-MX" sz="1400" dirty="0">
              <a:solidFill>
                <a:srgbClr val="2073B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s-MX" sz="1400" dirty="0">
              <a:solidFill>
                <a:srgbClr val="2073B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s-MX" sz="1400" dirty="0">
              <a:solidFill>
                <a:srgbClr val="2073B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ctrTitle"/>
          </p:nvPr>
        </p:nvSpPr>
        <p:spPr>
          <a:xfrm>
            <a:off x="0" y="-3613"/>
            <a:ext cx="7452320" cy="622798"/>
          </a:xfrm>
        </p:spPr>
        <p:txBody>
          <a:bodyPr>
            <a:normAutofit/>
          </a:bodyPr>
          <a:lstStyle/>
          <a:p>
            <a:pPr algn="l"/>
            <a:r>
              <a:rPr lang="es-MX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IMPORTANCIA</a:t>
            </a:r>
            <a:endParaRPr lang="es-CL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20BB3C9E-839E-4501-9B0E-113A7C236FB0}"/>
              </a:ext>
            </a:extLst>
          </p:cNvPr>
          <p:cNvSpPr/>
          <p:nvPr/>
        </p:nvSpPr>
        <p:spPr>
          <a:xfrm>
            <a:off x="232745" y="924891"/>
            <a:ext cx="219075" cy="21907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15E310C7-9824-4962-8339-FC2270C10974}"/>
              </a:ext>
            </a:extLst>
          </p:cNvPr>
          <p:cNvSpPr/>
          <p:nvPr/>
        </p:nvSpPr>
        <p:spPr>
          <a:xfrm>
            <a:off x="226408" y="1758069"/>
            <a:ext cx="219075" cy="21907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97E4E061-5398-438E-B6C4-4B61D3E5213B}"/>
              </a:ext>
            </a:extLst>
          </p:cNvPr>
          <p:cNvSpPr/>
          <p:nvPr/>
        </p:nvSpPr>
        <p:spPr>
          <a:xfrm>
            <a:off x="246542" y="2432121"/>
            <a:ext cx="219075" cy="21907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43BA6DC-9D18-4463-BD4D-2F1FBA0BB0BF}"/>
              </a:ext>
            </a:extLst>
          </p:cNvPr>
          <p:cNvSpPr/>
          <p:nvPr/>
        </p:nvSpPr>
        <p:spPr>
          <a:xfrm>
            <a:off x="232247" y="3088341"/>
            <a:ext cx="219075" cy="21907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DB630F23-64A2-4E16-9DC8-8789FA1459B6}"/>
              </a:ext>
            </a:extLst>
          </p:cNvPr>
          <p:cNvSpPr/>
          <p:nvPr/>
        </p:nvSpPr>
        <p:spPr>
          <a:xfrm>
            <a:off x="232247" y="4143670"/>
            <a:ext cx="219075" cy="21907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981489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1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" grpId="0" animBg="1"/>
      <p:bldP spid="2" grpId="0" animBg="1"/>
      <p:bldP spid="11" grpId="0" animBg="1"/>
      <p:bldP spid="12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34" y="320886"/>
            <a:ext cx="2354611" cy="168813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 txBox="1">
            <a:spLocks/>
          </p:cNvSpPr>
          <p:nvPr/>
        </p:nvSpPr>
        <p:spPr>
          <a:xfrm>
            <a:off x="414146" y="2655147"/>
            <a:ext cx="5540586" cy="643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 REUNIÓN PREPARATORIA</a:t>
            </a:r>
          </a:p>
          <a:p>
            <a:pPr algn="ctr"/>
            <a:r>
              <a:rPr lang="es-ES" sz="16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XXII edición De la CUMBRE JUDICIAL IBEROAMERICANA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 txBox="1">
            <a:spLocks/>
          </p:cNvSpPr>
          <p:nvPr/>
        </p:nvSpPr>
        <p:spPr>
          <a:xfrm>
            <a:off x="1587776" y="4188554"/>
            <a:ext cx="2984224" cy="558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100" dirty="0" err="1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mADRID</a:t>
            </a:r>
            <a:r>
              <a:rPr lang="es-ES" sz="11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España </a:t>
            </a:r>
          </a:p>
          <a:p>
            <a:pPr algn="ctr"/>
            <a:r>
              <a:rPr lang="es-ES" sz="1100" dirty="0">
                <a:solidFill>
                  <a:srgbClr val="2073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 Y 20 DE FEBRERO 2025</a:t>
            </a:r>
          </a:p>
        </p:txBody>
      </p:sp>
      <p:sp>
        <p:nvSpPr>
          <p:cNvPr id="11" name="9 CuadroTexto">
            <a:extLst>
              <a:ext uri="{FF2B5EF4-FFF2-40B4-BE49-F238E27FC236}">
                <a16:creationId xmlns:a16="http://schemas.microsoft.com/office/drawing/2014/main" id="{996BFEF1-C4D3-40BF-9C1A-1A7D51D9E01F}"/>
              </a:ext>
            </a:extLst>
          </p:cNvPr>
          <p:cNvSpPr txBox="1"/>
          <p:nvPr/>
        </p:nvSpPr>
        <p:spPr>
          <a:xfrm>
            <a:off x="999243" y="2009022"/>
            <a:ext cx="424847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COMISIÓN PERMANENTE MARC-TTD</a:t>
            </a:r>
          </a:p>
        </p:txBody>
      </p:sp>
    </p:spTree>
    <p:extLst>
      <p:ext uri="{BB962C8B-B14F-4D97-AF65-F5344CB8AC3E}">
        <p14:creationId xmlns:p14="http://schemas.microsoft.com/office/powerpoint/2010/main" val="325553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PPT DECS 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CS">
      <a:majorFont>
        <a:latin typeface="Barlow Condensed SemiBold"/>
        <a:ea typeface=""/>
        <a:cs typeface=""/>
      </a:majorFont>
      <a:minorFont>
        <a:latin typeface="Barlow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8DCEB64E28544B9B732E7D5187433A" ma:contentTypeVersion="15" ma:contentTypeDescription="Crear nuevo documento." ma:contentTypeScope="" ma:versionID="f05f77f544e7bc9a57ea87f8f286ef79">
  <xsd:schema xmlns:xsd="http://www.w3.org/2001/XMLSchema" xmlns:xs="http://www.w3.org/2001/XMLSchema" xmlns:p="http://schemas.microsoft.com/office/2006/metadata/properties" xmlns:ns2="111df95a-77ad-4250-86a6-681ec3006f5f" xmlns:ns3="ef3d409c-51e8-4a1c-b238-cf9f3673307b" targetNamespace="http://schemas.microsoft.com/office/2006/metadata/properties" ma:root="true" ma:fieldsID="2c231d6ee664f6b8a2bb3c970f94e974" ns2:_="" ns3:_="">
    <xsd:import namespace="111df95a-77ad-4250-86a6-681ec3006f5f"/>
    <xsd:import namespace="ef3d409c-51e8-4a1c-b238-cf9f367330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df95a-77ad-4250-86a6-681ec3006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Etiquetas de imagen" ma:readOnly="false" ma:fieldId="{5cf76f15-5ced-4ddc-b409-7134ff3c332f}" ma:taxonomyMulti="true" ma:sspId="6df2fa1b-c5fa-467e-b3aa-78339dce83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3d409c-51e8-4a1c-b238-cf9f3673307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fa9e011-dc6c-436a-b66b-4066f5fcba3f}" ma:internalName="TaxCatchAll" ma:showField="CatchAllData" ma:web="ef3d409c-51e8-4a1c-b238-cf9f367330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3d409c-51e8-4a1c-b238-cf9f3673307b" xsi:nil="true"/>
    <lcf76f155ced4ddcb4097134ff3c332f xmlns="111df95a-77ad-4250-86a6-681ec3006f5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CB768F-1E83-49E6-865B-72FA419E319D}"/>
</file>

<file path=customXml/itemProps2.xml><?xml version="1.0" encoding="utf-8"?>
<ds:datastoreItem xmlns:ds="http://schemas.openxmlformats.org/officeDocument/2006/customXml" ds:itemID="{1418F609-2880-442A-A2DA-D7580F0BC06F}"/>
</file>

<file path=customXml/itemProps3.xml><?xml version="1.0" encoding="utf-8"?>
<ds:datastoreItem xmlns:ds="http://schemas.openxmlformats.org/officeDocument/2006/customXml" ds:itemID="{33D00780-6500-470C-B0B2-17A2C9CC25B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6001</TotalTime>
  <Words>577</Words>
  <Application>Microsoft Office PowerPoint</Application>
  <PresentationFormat>Presentación en pantalla (16:9)</PresentationFormat>
  <Paragraphs>87</Paragraphs>
  <Slides>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Barlow Condensed</vt:lpstr>
      <vt:lpstr>Barlow Condensed SemiBold</vt:lpstr>
      <vt:lpstr>Calibri</vt:lpstr>
      <vt:lpstr>Tahoma</vt:lpstr>
      <vt:lpstr>Wingdings</vt:lpstr>
      <vt:lpstr>PPT DECS 2018</vt:lpstr>
      <vt:lpstr>Presentación de PowerPoint</vt:lpstr>
      <vt:lpstr> </vt:lpstr>
      <vt:lpstr>Difusión, implementación y seguimiento</vt:lpstr>
      <vt:lpstr>Difusión, implementación y seguimiento</vt:lpstr>
      <vt:lpstr> </vt:lpstr>
      <vt:lpstr>CARACTERÍSTICAS</vt:lpstr>
      <vt:lpstr>         </vt:lpstr>
      <vt:lpstr>IMPORTANCIA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Llanten Briceno</dc:creator>
  <cp:lastModifiedBy>OJ</cp:lastModifiedBy>
  <cp:revision>121</cp:revision>
  <cp:lastPrinted>2025-02-14T21:34:48Z</cp:lastPrinted>
  <dcterms:created xsi:type="dcterms:W3CDTF">2018-07-10T13:02:50Z</dcterms:created>
  <dcterms:modified xsi:type="dcterms:W3CDTF">2025-02-19T20:54:49Z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0x0101000D8DCEB64E28544B9B732E7D5187433A</vt:lpwstr>
  </property>
</Properties>
</file>