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0" r:id="rId5"/>
    <p:sldId id="261" r:id="rId6"/>
    <p:sldId id="295" r:id="rId7"/>
    <p:sldId id="312" r:id="rId8"/>
    <p:sldId id="304" r:id="rId9"/>
    <p:sldId id="309" r:id="rId10"/>
    <p:sldId id="305" r:id="rId11"/>
    <p:sldId id="303" r:id="rId12"/>
    <p:sldId id="306" r:id="rId13"/>
    <p:sldId id="311" r:id="rId14"/>
    <p:sldId id="313" r:id="rId15"/>
    <p:sldId id="307" r:id="rId16"/>
    <p:sldId id="301" r:id="rId17"/>
    <p:sldId id="302" r:id="rId18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EC7DCB9-D210-4A6A-91E8-25517DF79AE9}">
          <p14:sldIdLst>
            <p14:sldId id="260"/>
            <p14:sldId id="261"/>
            <p14:sldId id="295"/>
            <p14:sldId id="312"/>
            <p14:sldId id="304"/>
            <p14:sldId id="309"/>
            <p14:sldId id="305"/>
            <p14:sldId id="303"/>
            <p14:sldId id="306"/>
            <p14:sldId id="311"/>
            <p14:sldId id="313"/>
            <p14:sldId id="307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79A"/>
    <a:srgbClr val="FF6600"/>
    <a:srgbClr val="8671A1"/>
    <a:srgbClr val="42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114B-5429-4845-849B-D6661D8848B3}" type="datetimeFigureOut">
              <a:rPr lang="es-MX" smtClean="0"/>
              <a:t>11/02/2025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DF32-8F8D-4B92-BB93-7907D0E8E1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1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32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39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6CC18-4B45-A65E-5C09-501FDFBA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3D10A1-4595-036D-1E0F-233138DC3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FEFD6-2286-7F0A-89A4-88047CD7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1D5F5-8F06-2A1B-995D-66B2ABC7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7D1F1-D9BB-E667-D685-94AAE80E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7276BF-DC3B-51D2-8A29-D0A3EF338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21EF1-3B66-533E-0009-7C187FEE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8C3111-3626-839C-CE1C-F36B913C6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0D382-82FA-DF4A-F791-2AC7F50B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11A64-0E92-B236-7055-21690A8C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2D05F-8829-549E-8456-ADAB9D9F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51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3BFC53-0C45-C890-3C99-227616DB3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46CD21-9658-0D98-63A8-D0DC4D91A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239D4-A638-7D88-C262-A271E800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97262-0C22-AC3C-77A2-49A2923E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6C505-76EB-1305-EA3F-F8AC6958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61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95DBC-7080-77C8-0423-F771CAB0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7F4C6-ED5F-E9AB-9542-EED556837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9B46A-80CB-87AF-8AB4-5D957CA3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6351B-0D2B-398C-7D3B-6F7341B1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E048D-89A4-B5CC-F937-BC88B214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08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B75B-6610-B480-8F80-3A459D43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52F57B-E6ED-8AB7-DDE2-361F895AB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60001-7080-6A5F-6558-C0740B67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19532-281B-271A-6721-5E1B1688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875B2-CD78-1FF3-D75C-9071002E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90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D698E-8E38-4B12-AA4A-E5C5C4CC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2A899-DAE4-5D91-7A6A-4C03BE8E2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C44397-FE4F-7518-A965-E4AAA9B5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1AEC0D-49B8-3B3E-FE41-30DD132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63C7F-6FC9-5BA0-8E5E-FC358224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7DAC81-655E-9942-2345-B983B5E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769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1BDC2-8232-D0CE-EE18-590F765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B41E06-DC8A-CC23-8779-A8AF6E6B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827ABA-0C57-917D-3D45-6510D0C42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AE49E6-8B56-C081-06DB-0F5BFC122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FE90D3-4254-608E-6477-E30AEFAFF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3CA2E4-CD8B-E7EB-DEBA-DC3A1846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590E20-BCEF-6C4E-B739-C6021A6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0118E2-9964-F18F-E963-C24B589E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331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A3BCA-3D4C-A4CF-2157-07C32726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DA5273-9DF3-5E7A-EF49-C1DCADA2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B4A19A-2594-D19F-C3E2-E3CC4FBC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07300-2706-A5C5-0CCB-095F4514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45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8E210F-F146-D6BF-92D6-C7E2C561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528D9E-C74D-AB30-CF90-004E4A3A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7AE882-2D8F-E182-5B5B-B49ED2EF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732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AB3D-C7E5-6314-6424-0E09CF5F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4E86C-7AEA-CFA5-5FA4-46ED3954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8C31DC-0FCC-284F-96D8-B1145CCBD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8FC5C5-8E90-DA7E-8408-7FC73799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75387-B329-94FE-04A7-A904E233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E9339C-1464-AA3E-9065-9759D098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1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9437F-37DD-16DC-D308-E740515C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CF47EF-E405-85AC-D561-44A4EACB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CDF04-9A4F-1491-AB0F-8C3609E2A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0D93B-1242-6AF5-6B8C-264EDF8C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49B58-A70F-AE12-894E-0A97C186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D52B6D-1179-2DFB-9835-EE36FE78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434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84DFDD-43E0-72AD-9C7E-6E17B6B8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BA94D-9086-3352-5479-9BA60E0A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E4D05-14BB-24E2-D91B-283B30F93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27D30-B5C8-46BD-9EF6-E3CC1B757B01}" type="datetimeFigureOut">
              <a:rPr lang="es-MX" smtClean="0"/>
              <a:t>11/02/2025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95BB4-A377-90D3-BDEE-EEF326822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31340-9356-99CD-7C4D-6AE4AB5B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28721F-BC4E-7BCA-FCBD-30A5722427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573484E-0CA1-720B-7D2C-CF80CEE2B59F}"/>
              </a:ext>
            </a:extLst>
          </p:cNvPr>
          <p:cNvSpPr txBox="1"/>
          <p:nvPr/>
        </p:nvSpPr>
        <p:spPr>
          <a:xfrm>
            <a:off x="1033585" y="1040310"/>
            <a:ext cx="9992731" cy="8094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4000" b="1" dirty="0">
                <a:solidFill>
                  <a:srgbClr val="0870A5"/>
                </a:solidFill>
                <a:latin typeface="Century Gothic"/>
              </a:rPr>
              <a:t>Plan Iberoamericano de Estadística Judicial</a:t>
            </a:r>
          </a:p>
          <a:p>
            <a:pPr algn="ctr"/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4000" b="1" i="1" dirty="0">
                <a:solidFill>
                  <a:srgbClr val="FF6600"/>
                </a:solidFill>
                <a:latin typeface="Century Gothic" panose="020B0502020202020204" pitchFamily="34" charset="0"/>
              </a:rPr>
              <a:t>Plano Ibero-americano de Estatística Judicial</a:t>
            </a:r>
          </a:p>
          <a:p>
            <a:pPr algn="ctr"/>
            <a:endParaRPr lang="pt-BR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4000" b="1" dirty="0">
                <a:solidFill>
                  <a:srgbClr val="0870A5"/>
                </a:solidFill>
                <a:latin typeface="Century Gothic" panose="020B0502020202020204" pitchFamily="34" charset="0"/>
              </a:rPr>
              <a:t>(PLIEJ)</a:t>
            </a:r>
          </a:p>
          <a:p>
            <a:pPr algn="ctr"/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B297E-ABD9-CB27-60B7-70B8EAB1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101600"/>
            <a:ext cx="10515600" cy="7596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Documentos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6D65A6-7076-3DE8-D75E-FEEEAC08E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925" y="1861040"/>
            <a:ext cx="5579973" cy="4264790"/>
          </a:xfrm>
          <a:noFill/>
          <a:ln w="3175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648BA17-7807-C588-C3C4-18EEBF0A1E29}"/>
              </a:ext>
            </a:extLst>
          </p:cNvPr>
          <p:cNvSpPr txBox="1"/>
          <p:nvPr/>
        </p:nvSpPr>
        <p:spPr>
          <a:xfrm>
            <a:off x="6331788" y="1473200"/>
            <a:ext cx="5391509" cy="4703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Nueva imagen del PLIEJ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800" b="1" dirty="0">
              <a:solidFill>
                <a:srgbClr val="15679A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noProof="0" dirty="0">
                <a:latin typeface="Century Gothic" panose="020B0502020202020204" pitchFamily="34" charset="0"/>
              </a:rPr>
              <a:t>Con el objetivo de facilitar la consulta de documentos, se reestructuró la sección, agrupándolos  por </a:t>
            </a:r>
            <a:r>
              <a:rPr lang="es-MX" sz="2400" noProof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tipo de documento</a:t>
            </a:r>
            <a:r>
              <a:rPr lang="es-MX" sz="2400" noProof="0" dirty="0">
                <a:latin typeface="Century Gothic" panose="020B0502020202020204" pitchFamily="34" charset="0"/>
              </a:rPr>
              <a:t> y mostrando su </a:t>
            </a:r>
            <a:r>
              <a:rPr lang="es-MX" sz="2400" noProof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fecha de elaboración.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s-MX" sz="2400" noProof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6600"/>
                </a:solidFill>
                <a:latin typeface="Century Gothic" panose="020B0502020202020204" pitchFamily="34" charset="0"/>
              </a:rPr>
              <a:t>A fim de facilitar a consulta dos documentos, a secção foi reestruturada, agrupando-os por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tipo de documento</a:t>
            </a:r>
            <a:r>
              <a:rPr lang="pt-BR" sz="2400" dirty="0">
                <a:latin typeface="Century Gothic" panose="020B0502020202020204" pitchFamily="34" charset="0"/>
              </a:rPr>
              <a:t> </a:t>
            </a:r>
            <a:r>
              <a:rPr lang="pt-BR" sz="2400" dirty="0">
                <a:solidFill>
                  <a:srgbClr val="FF6600"/>
                </a:solidFill>
                <a:latin typeface="Century Gothic" panose="020B0502020202020204" pitchFamily="34" charset="0"/>
              </a:rPr>
              <a:t>e indicando a sua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data de elaboração.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9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73C5762-6FAF-2E26-A8AA-127BF328B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261" b="21471"/>
          <a:stretch/>
        </p:blipFill>
        <p:spPr>
          <a:xfrm>
            <a:off x="2094950" y="1515064"/>
            <a:ext cx="8168723" cy="2637058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B11869F-57E4-6F18-51C3-03E1F4A9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101600"/>
            <a:ext cx="10515600" cy="7596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Representantes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E6508B-EE0A-769C-FCB2-E083D8B9393E}"/>
              </a:ext>
            </a:extLst>
          </p:cNvPr>
          <p:cNvSpPr txBox="1"/>
          <p:nvPr/>
        </p:nvSpPr>
        <p:spPr>
          <a:xfrm>
            <a:off x="514188" y="4642807"/>
            <a:ext cx="10995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En la sección de </a:t>
            </a: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representantes</a:t>
            </a:r>
            <a:r>
              <a:rPr lang="es-MX" sz="1400" dirty="0">
                <a:latin typeface="Century Gothic" panose="020B0502020202020204" pitchFamily="34" charset="0"/>
              </a:rPr>
              <a:t> se muestra la información de manera amigable, </a:t>
            </a:r>
            <a:r>
              <a:rPr lang="es-MX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tipo ficha de contacto</a:t>
            </a:r>
            <a:r>
              <a:rPr lang="es-MX" sz="1400" dirty="0">
                <a:latin typeface="Century Gothic" panose="020B0502020202020204" pitchFamily="34" charset="0"/>
              </a:rPr>
              <a:t>, visualizando siguientes datos: nombre, cargo, correo electrónico y teléfono de contacto. Asimismo, permite incluir más de una persona representante por cada país. </a:t>
            </a:r>
          </a:p>
          <a:p>
            <a:pPr algn="just"/>
            <a:endParaRPr lang="es-MX" sz="12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6600"/>
                </a:solidFill>
                <a:latin typeface="Century Gothic" panose="020B0502020202020204" pitchFamily="34" charset="0"/>
              </a:rPr>
              <a:t>Na seção de </a:t>
            </a:r>
            <a:r>
              <a:rPr lang="pt-BR" sz="14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representantes</a:t>
            </a:r>
            <a:r>
              <a:rPr lang="pt-BR" sz="1400" dirty="0">
                <a:solidFill>
                  <a:srgbClr val="FF6600"/>
                </a:solidFill>
                <a:latin typeface="Century Gothic" panose="020B0502020202020204" pitchFamily="34" charset="0"/>
              </a:rPr>
              <a:t>, as informações são exibidas de forma amigável, </a:t>
            </a:r>
            <a:r>
              <a:rPr lang="pt-BR" sz="1400" i="1" dirty="0">
                <a:solidFill>
                  <a:srgbClr val="FF6600"/>
                </a:solidFill>
                <a:latin typeface="Century Gothic" panose="020B0502020202020204" pitchFamily="34" charset="0"/>
              </a:rPr>
              <a:t>na </a:t>
            </a:r>
            <a:r>
              <a:rPr lang="pt-BR" sz="1400" i="1" dirty="0">
                <a:solidFill>
                  <a:srgbClr val="15679A"/>
                </a:solidFill>
                <a:latin typeface="Century Gothic" panose="020B0502020202020204" pitchFamily="34" charset="0"/>
              </a:rPr>
              <a:t>forma de um cartão de visita</a:t>
            </a:r>
            <a:r>
              <a:rPr lang="pt-BR" sz="1400" dirty="0">
                <a:solidFill>
                  <a:srgbClr val="FF6600"/>
                </a:solidFill>
                <a:latin typeface="Century Gothic" panose="020B0502020202020204" pitchFamily="34" charset="0"/>
              </a:rPr>
              <a:t>, exibindo os seguintes dados: nome, cargo, e-mail e número de telefone de contato. Permite igualmente a inclusão de mais do que um representante por país.</a:t>
            </a:r>
            <a:endParaRPr lang="es-MX" sz="1400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endParaRPr lang="es-MX" sz="1400" dirty="0">
              <a:latin typeface="Century Gothic" panose="020B0502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50651CC-E54B-E11D-F5F2-08EDAE31CABD}"/>
              </a:ext>
            </a:extLst>
          </p:cNvPr>
          <p:cNvGrpSpPr/>
          <p:nvPr/>
        </p:nvGrpSpPr>
        <p:grpSpPr>
          <a:xfrm>
            <a:off x="3073504" y="1640405"/>
            <a:ext cx="6573763" cy="2201928"/>
            <a:chOff x="3017520" y="1621744"/>
            <a:chExt cx="6573763" cy="2201928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5CF8548-9E70-EA17-3084-BE9E9AD63E0E}"/>
                </a:ext>
              </a:extLst>
            </p:cNvPr>
            <p:cNvGrpSpPr/>
            <p:nvPr/>
          </p:nvGrpSpPr>
          <p:grpSpPr>
            <a:xfrm>
              <a:off x="3266683" y="2178125"/>
              <a:ext cx="6324600" cy="1645547"/>
              <a:chOff x="3253740" y="2125980"/>
              <a:chExt cx="6324600" cy="1645547"/>
            </a:xfrm>
          </p:grpSpPr>
          <p:sp>
            <p:nvSpPr>
              <p:cNvPr id="2" name="Rectángulo: esquinas redondeadas 1">
                <a:extLst>
                  <a:ext uri="{FF2B5EF4-FFF2-40B4-BE49-F238E27FC236}">
                    <a16:creationId xmlns:a16="http://schemas.microsoft.com/office/drawing/2014/main" id="{414CE28B-6B0E-D91C-B901-D7C07946F4AC}"/>
                  </a:ext>
                </a:extLst>
              </p:cNvPr>
              <p:cNvSpPr/>
              <p:nvPr/>
            </p:nvSpPr>
            <p:spPr>
              <a:xfrm>
                <a:off x="3253740" y="2125980"/>
                <a:ext cx="11811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68165651-D653-17FA-4864-08D07541B98E}"/>
                  </a:ext>
                </a:extLst>
              </p:cNvPr>
              <p:cNvSpPr/>
              <p:nvPr/>
            </p:nvSpPr>
            <p:spPr>
              <a:xfrm>
                <a:off x="4968240" y="2125980"/>
                <a:ext cx="11811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C21F3335-0B9B-9700-495A-18C08AC68751}"/>
                  </a:ext>
                </a:extLst>
              </p:cNvPr>
              <p:cNvSpPr/>
              <p:nvPr/>
            </p:nvSpPr>
            <p:spPr>
              <a:xfrm>
                <a:off x="6682740" y="2137842"/>
                <a:ext cx="11811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Rectángulo: esquinas redondeadas 6">
                <a:extLst>
                  <a:ext uri="{FF2B5EF4-FFF2-40B4-BE49-F238E27FC236}">
                    <a16:creationId xmlns:a16="http://schemas.microsoft.com/office/drawing/2014/main" id="{FA8096B7-FE11-5FCB-397E-0966AFAB18AD}"/>
                  </a:ext>
                </a:extLst>
              </p:cNvPr>
              <p:cNvSpPr/>
              <p:nvPr/>
            </p:nvSpPr>
            <p:spPr>
              <a:xfrm>
                <a:off x="8397240" y="2137842"/>
                <a:ext cx="11811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5EA740AE-D6C2-F803-EB70-D2CB480C1701}"/>
                  </a:ext>
                </a:extLst>
              </p:cNvPr>
              <p:cNvSpPr/>
              <p:nvPr/>
            </p:nvSpPr>
            <p:spPr>
              <a:xfrm>
                <a:off x="6682740" y="3200027"/>
                <a:ext cx="11811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95A920F4-F586-F634-A605-530F30A30DC5}"/>
                  </a:ext>
                </a:extLst>
              </p:cNvPr>
              <p:cNvSpPr/>
              <p:nvPr/>
            </p:nvSpPr>
            <p:spPr>
              <a:xfrm>
                <a:off x="4968790" y="3194096"/>
                <a:ext cx="11811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69EE2468-2315-0262-E00B-095A8B70B159}"/>
                  </a:ext>
                </a:extLst>
              </p:cNvPr>
              <p:cNvSpPr/>
              <p:nvPr/>
            </p:nvSpPr>
            <p:spPr>
              <a:xfrm>
                <a:off x="3253740" y="3194096"/>
                <a:ext cx="11811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474F976-F29B-869B-3C45-E4169E8BCE13}"/>
                </a:ext>
              </a:extLst>
            </p:cNvPr>
            <p:cNvSpPr txBox="1"/>
            <p:nvPr/>
          </p:nvSpPr>
          <p:spPr>
            <a:xfrm>
              <a:off x="3017520" y="1621744"/>
              <a:ext cx="1051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i="1" dirty="0">
                  <a:latin typeface="Arial Black" panose="020B0A04020102020204" pitchFamily="34" charset="0"/>
                </a:rPr>
                <a:t> PLIEJ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23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160EE-DE22-0C8A-7803-714B4DBB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0841D-617B-8C0C-4F45-8BB58265D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45" y="1436914"/>
            <a:ext cx="10889529" cy="4740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Nueva imagen del PLIEJ</a:t>
            </a:r>
          </a:p>
          <a:p>
            <a:pPr marL="0" indent="0" algn="just">
              <a:buNone/>
            </a:pPr>
            <a:endParaRPr lang="es-MX" sz="20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Exportar información en diversos tipos de archivo</a:t>
            </a:r>
          </a:p>
          <a:p>
            <a:pPr algn="just"/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Exportar informações em vários tipos de arquivo</a:t>
            </a:r>
            <a:endParaRPr lang="es-MX" sz="2000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es-MX" sz="1800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Disponibilidad en idioma español y portugués </a:t>
            </a:r>
          </a:p>
          <a:p>
            <a:pPr algn="just"/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Disponibilidade em espanhol e português</a:t>
            </a:r>
            <a:endParaRPr lang="es-MX" sz="2000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MX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05C8B5-7D0A-D819-4BFC-B317878CB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3139440"/>
            <a:ext cx="9869277" cy="9526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3E8914-B47C-E663-3A6C-D9A4DC59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847950"/>
            <a:ext cx="5194733" cy="6856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FEC3A86-F832-A90F-9482-82FBAA83859A}"/>
              </a:ext>
            </a:extLst>
          </p:cNvPr>
          <p:cNvSpPr txBox="1"/>
          <p:nvPr/>
        </p:nvSpPr>
        <p:spPr>
          <a:xfrm>
            <a:off x="5419724" y="311705"/>
            <a:ext cx="6303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Nuevas funcionalidades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6147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E14E1-619F-36AE-6256-1BD9F31B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976" y="82623"/>
            <a:ext cx="9826925" cy="70627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s-MX" sz="1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Situación actual de la información estadística publicada </a:t>
            </a:r>
          </a:p>
          <a:p>
            <a:pPr marL="0" indent="0" algn="r">
              <a:buNone/>
            </a:pPr>
            <a:r>
              <a:rPr lang="es-MX" sz="1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t-BR" sz="1800" b="1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Situação atual da informação estatística publicada</a:t>
            </a:r>
            <a:endParaRPr lang="es-MX" sz="1800" b="1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s-MX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B23830-D8EF-7BAF-7BFE-444B5FADD1A1}"/>
              </a:ext>
            </a:extLst>
          </p:cNvPr>
          <p:cNvSpPr txBox="1"/>
          <p:nvPr/>
        </p:nvSpPr>
        <p:spPr>
          <a:xfrm>
            <a:off x="751937" y="2293130"/>
            <a:ext cx="4917057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De 2006 a 2012: entre </a:t>
            </a:r>
            <a:r>
              <a:rPr lang="es-MX" sz="2000" b="1" dirty="0">
                <a:latin typeface="Century Gothic" panose="020B0502020202020204" pitchFamily="34" charset="0"/>
              </a:rPr>
              <a:t>8 </a:t>
            </a:r>
            <a:r>
              <a:rPr lang="es-MX" sz="2000" dirty="0">
                <a:latin typeface="Century Gothic" panose="020B0502020202020204" pitchFamily="34" charset="0"/>
              </a:rPr>
              <a:t>y </a:t>
            </a:r>
            <a:r>
              <a:rPr lang="es-MX" sz="2000" b="1" dirty="0">
                <a:latin typeface="Century Gothic" panose="020B0502020202020204" pitchFamily="34" charset="0"/>
              </a:rPr>
              <a:t>14</a:t>
            </a:r>
            <a:r>
              <a:rPr lang="es-MX" sz="2000" dirty="0">
                <a:latin typeface="Century Gothic" panose="020B0502020202020204" pitchFamily="34" charset="0"/>
              </a:rPr>
              <a:t> países,  publicaron información.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De 2013 a 2022: el número de países disminuyó y únicamente publicaron información entre </a:t>
            </a:r>
            <a:r>
              <a:rPr lang="es-MX" sz="2000" b="1" dirty="0">
                <a:latin typeface="Century Gothic" panose="020B0502020202020204" pitchFamily="34" charset="0"/>
              </a:rPr>
              <a:t>6</a:t>
            </a:r>
            <a:r>
              <a:rPr lang="es-MX" sz="2000" dirty="0">
                <a:latin typeface="Century Gothic" panose="020B0502020202020204" pitchFamily="34" charset="0"/>
              </a:rPr>
              <a:t> y </a:t>
            </a:r>
            <a:r>
              <a:rPr lang="es-MX" sz="2000" b="1" dirty="0">
                <a:latin typeface="Century Gothic" panose="020B0502020202020204" pitchFamily="34" charset="0"/>
              </a:rPr>
              <a:t>12</a:t>
            </a:r>
            <a:r>
              <a:rPr lang="es-MX" sz="2000" dirty="0">
                <a:latin typeface="Century Gothic" panose="020B0502020202020204" pitchFamily="34" charset="0"/>
              </a:rPr>
              <a:t> países.</a:t>
            </a:r>
          </a:p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En 2023 solo </a:t>
            </a:r>
            <a:r>
              <a:rPr lang="es-MX" sz="2000" b="1" dirty="0">
                <a:latin typeface="Century Gothic" panose="020B0502020202020204" pitchFamily="34" charset="0"/>
              </a:rPr>
              <a:t>5 </a:t>
            </a:r>
            <a:r>
              <a:rPr lang="es-MX" sz="2000" dirty="0">
                <a:latin typeface="Century Gothic" panose="020B0502020202020204" pitchFamily="34" charset="0"/>
              </a:rPr>
              <a:t>países</a:t>
            </a:r>
            <a:r>
              <a:rPr lang="es-MX" sz="2000" b="1" dirty="0"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han publicado información y en 2024 solo </a:t>
            </a:r>
            <a:r>
              <a:rPr lang="es-MX" sz="2000" b="1" dirty="0">
                <a:latin typeface="Century Gothic" panose="020B0502020202020204" pitchFamily="34" charset="0"/>
              </a:rPr>
              <a:t>4</a:t>
            </a:r>
            <a:r>
              <a:rPr lang="es-MX" sz="2000" dirty="0">
                <a:latin typeface="Century Gothic" panose="020B0502020202020204" pitchFamily="34" charset="0"/>
              </a:rPr>
              <a:t> países .</a:t>
            </a:r>
          </a:p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Hay </a:t>
            </a:r>
            <a:r>
              <a:rPr lang="es-MX" sz="2000" b="1" dirty="0">
                <a:latin typeface="Century Gothic" panose="020B0502020202020204" pitchFamily="34" charset="0"/>
              </a:rPr>
              <a:t>8</a:t>
            </a:r>
            <a:r>
              <a:rPr lang="es-MX" sz="2000" dirty="0">
                <a:latin typeface="Century Gothic" panose="020B0502020202020204" pitchFamily="34" charset="0"/>
              </a:rPr>
              <a:t> países que nunca han publicado información.</a:t>
            </a:r>
          </a:p>
          <a:p>
            <a:endParaRPr lang="es-MX" sz="105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995B43-E1DE-AF8E-156B-1CF1CCBC7B50}"/>
              </a:ext>
            </a:extLst>
          </p:cNvPr>
          <p:cNvSpPr txBox="1"/>
          <p:nvPr/>
        </p:nvSpPr>
        <p:spPr>
          <a:xfrm>
            <a:off x="6436743" y="2293130"/>
            <a:ext cx="49170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De 2006 a 2012: entre </a:t>
            </a:r>
            <a:r>
              <a:rPr lang="pt-B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8</a:t>
            </a: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e </a:t>
            </a:r>
            <a:r>
              <a:rPr lang="pt-B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14</a:t>
            </a: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países publicaram informações.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i="1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De 2013 a 2022: o número de países diminuiu e apenas entre </a:t>
            </a:r>
            <a:r>
              <a:rPr lang="pt-B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6</a:t>
            </a: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e </a:t>
            </a:r>
            <a:r>
              <a:rPr lang="pt-B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12</a:t>
            </a: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países publicaram informações.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i="1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Em 2023 apenas </a:t>
            </a:r>
            <a:r>
              <a:rPr lang="pt-B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5</a:t>
            </a: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países publicaram informação e em 2024 apenas </a:t>
            </a:r>
            <a:r>
              <a:rPr lang="pt-B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4</a:t>
            </a: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países.</a:t>
            </a:r>
          </a:p>
          <a:p>
            <a:pPr algn="just"/>
            <a:endParaRPr lang="pt-BR" sz="2000" i="1" dirty="0">
              <a:solidFill>
                <a:srgbClr val="FF6600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Há </a:t>
            </a:r>
            <a:r>
              <a:rPr lang="pt-B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8</a:t>
            </a: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>
                <a:solidFill>
                  <a:srgbClr val="FF6600"/>
                </a:solidFill>
                <a:latin typeface="Century Gothic" panose="020B0502020202020204" pitchFamily="34" charset="0"/>
              </a:rPr>
              <a:t>países</a:t>
            </a:r>
            <a:r>
              <a:rPr lang="pt-BR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que nunca publicaram informações.</a:t>
            </a:r>
            <a:endParaRPr lang="es-MX" sz="2000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301101-FB40-3311-B256-10DF765B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667" y="6279404"/>
            <a:ext cx="434266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13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A86AF5-6E5A-F1F3-C7C4-917D4D7C5C83}"/>
              </a:ext>
            </a:extLst>
          </p:cNvPr>
          <p:cNvSpPr txBox="1"/>
          <p:nvPr/>
        </p:nvSpPr>
        <p:spPr>
          <a:xfrm>
            <a:off x="865010" y="1462133"/>
            <a:ext cx="1002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Estatus de la actualización de la información por parte de los poderes judiciales </a:t>
            </a:r>
          </a:p>
        </p:txBody>
      </p:sp>
    </p:spTree>
    <p:extLst>
      <p:ext uri="{BB962C8B-B14F-4D97-AF65-F5344CB8AC3E}">
        <p14:creationId xmlns:p14="http://schemas.microsoft.com/office/powerpoint/2010/main" val="170040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AC4B19A-1FA6-E4F7-F85A-3099AB75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91" r="-2" b="14894"/>
          <a:stretch/>
        </p:blipFill>
        <p:spPr>
          <a:xfrm>
            <a:off x="2184855" y="1723638"/>
            <a:ext cx="2559674" cy="2021142"/>
          </a:xfrm>
          <a:prstGeom prst="rect">
            <a:avLst/>
          </a:prstGeom>
          <a:noFill/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D326C58-2C21-B183-8E55-87F0DE312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38" y="4045789"/>
            <a:ext cx="5686742" cy="224833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MX" sz="2000" dirty="0">
              <a:solidFill>
                <a:srgbClr val="15679A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7200" dirty="0">
                <a:solidFill>
                  <a:srgbClr val="FF6600"/>
                </a:solidFill>
                <a:latin typeface="Century Gothic" panose="020B0502020202020204" pitchFamily="34" charset="0"/>
              </a:rPr>
              <a:t>É importante </a:t>
            </a:r>
            <a:r>
              <a:rPr lang="pt-BR" sz="7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reforçar o compromisso </a:t>
            </a:r>
            <a:r>
              <a:rPr lang="pt-BR" sz="7200" dirty="0">
                <a:solidFill>
                  <a:srgbClr val="FF6600"/>
                </a:solidFill>
                <a:latin typeface="Century Gothic" panose="020B0502020202020204" pitchFamily="34" charset="0"/>
              </a:rPr>
              <a:t>dos 23 países ibero-americanos para fornecerem ao PLIEJ as informações estatísticas e difundi-las, além de continuarem trabalhando na </a:t>
            </a:r>
            <a:r>
              <a:rPr lang="pt-BR" sz="7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melhoria contínua dessa estrutura permanente </a:t>
            </a:r>
            <a:r>
              <a:rPr lang="pt-BR" sz="7200" dirty="0">
                <a:solidFill>
                  <a:srgbClr val="FF6600"/>
                </a:solidFill>
                <a:latin typeface="Century Gothic" panose="020B0502020202020204" pitchFamily="34" charset="0"/>
              </a:rPr>
              <a:t>da Cúpula.</a:t>
            </a:r>
            <a:endParaRPr lang="es-MX" sz="7200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Marcador de número de diapositiva 1" hidden="1">
            <a:extLst>
              <a:ext uri="{FF2B5EF4-FFF2-40B4-BE49-F238E27FC236}">
                <a16:creationId xmlns:a16="http://schemas.microsoft.com/office/drawing/2014/main" id="{AD3BDF09-4FB5-2E74-736F-FCD6026E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188" y="6299690"/>
            <a:ext cx="5407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pPr>
                <a:spcAft>
                  <a:spcPts val="600"/>
                </a:spcAft>
              </a:pPr>
              <a:t>14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12" name="Gráfico 11" descr="Martillo de juez contorno">
            <a:extLst>
              <a:ext uri="{FF2B5EF4-FFF2-40B4-BE49-F238E27FC236}">
                <a16:creationId xmlns:a16="http://schemas.microsoft.com/office/drawing/2014/main" id="{EA7A145E-987F-BA9A-EA31-A6EA6B56B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4927" y="3744780"/>
            <a:ext cx="2764931" cy="196756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95F814-C3CE-4E23-F94D-491861C67C63}"/>
              </a:ext>
            </a:extLst>
          </p:cNvPr>
          <p:cNvSpPr txBox="1"/>
          <p:nvPr/>
        </p:nvSpPr>
        <p:spPr>
          <a:xfrm>
            <a:off x="6492240" y="1564872"/>
            <a:ext cx="4859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Es importante </a:t>
            </a:r>
            <a:r>
              <a:rPr lang="es-MX" sz="18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reforzar el compromiso </a:t>
            </a:r>
            <a:r>
              <a:rPr lang="es-MX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de los 23 países iberoamericanos para alimentar al PLIEJ con la información estadística  y difundirla, así como continuar trabajando en la </a:t>
            </a:r>
            <a:r>
              <a:rPr lang="es-MX" sz="18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mejora continua de esta estructura permanente </a:t>
            </a:r>
            <a:r>
              <a:rPr lang="es-MX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de la Cumbre.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44A955-4CE2-8F56-F706-335C658255DB}"/>
              </a:ext>
            </a:extLst>
          </p:cNvPr>
          <p:cNvSpPr txBox="1"/>
          <p:nvPr/>
        </p:nvSpPr>
        <p:spPr>
          <a:xfrm>
            <a:off x="5477774" y="224027"/>
            <a:ext cx="657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Participación activa y actualización permanente </a:t>
            </a:r>
          </a:p>
        </p:txBody>
      </p:sp>
    </p:spTree>
    <p:extLst>
      <p:ext uri="{BB962C8B-B14F-4D97-AF65-F5344CB8AC3E}">
        <p14:creationId xmlns:p14="http://schemas.microsoft.com/office/powerpoint/2010/main" val="135014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513F64C-1A88-A03F-8035-42534B0ED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455" y="1414732"/>
            <a:ext cx="5545347" cy="48717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1900" b="1" dirty="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Principales actividades durante la XXII Ed. CJI para la actualización de información</a:t>
            </a:r>
          </a:p>
          <a:p>
            <a:pPr marL="0" indent="0" algn="ctr">
              <a:buNone/>
            </a:pPr>
            <a:endParaRPr lang="es-MX" sz="1900" b="1" dirty="0">
              <a:solidFill>
                <a:srgbClr val="15679A"/>
              </a:solidFill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es-MX" sz="1500" dirty="0"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 </a:t>
            </a:r>
            <a:r>
              <a:rPr lang="es-MX" sz="15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 Primera Reunión Preparatoria se aprobó la continuidad del PLIEJ, invitando a todos los poderes judiciales integrantes su participación activa. </a:t>
            </a:r>
          </a:p>
          <a:p>
            <a:pPr marL="0" indent="0" algn="just">
              <a:buNone/>
            </a:pPr>
            <a:endParaRPr lang="es-MX" sz="15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es-MX" sz="1500" dirty="0">
                <a:latin typeface="Century Gothic" panose="020B0502020202020204" pitchFamily="34" charset="0"/>
              </a:rPr>
              <a:t>El Consejo de la Judicatura Federal de México, en comunicación con las personas enlace, informó:</a:t>
            </a:r>
          </a:p>
          <a:p>
            <a:pPr algn="just"/>
            <a:r>
              <a:rPr lang="es-MX" sz="1500" dirty="0">
                <a:latin typeface="Century Gothic" panose="020B0502020202020204" pitchFamily="34" charset="0"/>
              </a:rPr>
              <a:t>Estatus de información capturada de cada país</a:t>
            </a:r>
          </a:p>
          <a:p>
            <a:pPr algn="just"/>
            <a:r>
              <a:rPr lang="es-MX" sz="1500" dirty="0">
                <a:latin typeface="Century Gothic" panose="020B0502020202020204" pitchFamily="34" charset="0"/>
              </a:rPr>
              <a:t>Datos contacto en caso de requerir asesoría para la actualización y publicación de información. </a:t>
            </a:r>
          </a:p>
          <a:p>
            <a:pPr algn="just"/>
            <a:r>
              <a:rPr lang="es-MX" sz="1500" dirty="0">
                <a:latin typeface="Century Gothic" panose="020B0502020202020204" pitchFamily="34" charset="0"/>
              </a:rPr>
              <a:t>Solicitó confirmar el nombre del representante publicado en el Portal PLIEJ</a:t>
            </a:r>
          </a:p>
          <a:p>
            <a:pPr algn="just"/>
            <a:r>
              <a:rPr lang="es-MX" sz="1500" dirty="0">
                <a:latin typeface="Century Gothic" panose="020B0502020202020204" pitchFamily="34" charset="0"/>
              </a:rPr>
              <a:t>Compartió los manuales de usuario para la consulta de información, navegación y actualización de datos. </a:t>
            </a:r>
          </a:p>
          <a:p>
            <a:pPr algn="just"/>
            <a:endParaRPr lang="es-MX" sz="15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s-MX" sz="1500" dirty="0">
                <a:latin typeface="Century Gothic" panose="020B0502020202020204" pitchFamily="34" charset="0"/>
              </a:rPr>
              <a:t>Seguimiento permanente para la actualización de información. </a:t>
            </a:r>
          </a:p>
          <a:p>
            <a:pPr algn="just"/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C29368-F090-0FB5-76F0-B083044A3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14732"/>
            <a:ext cx="5447581" cy="47617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19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Principais atividades durante a XXII Ed CJI para atualização de informações</a:t>
            </a:r>
            <a:endParaRPr lang="pt-BR" sz="1900" b="1" i="1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dirty="0">
              <a:latin typeface="Century Gothic" panose="020B0502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500" dirty="0">
                <a:solidFill>
                  <a:srgbClr val="FF6600"/>
                </a:solidFill>
                <a:latin typeface="Century Gothic" panose="020B0502020202020204" pitchFamily="34" charset="0"/>
              </a:rPr>
              <a:t>Na Primeira Reunião Preparatória, foi aprovada a continuidade do PLIEJ, convidando todos os poderes judiciais membros a participarem ativamente.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500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500" dirty="0">
                <a:solidFill>
                  <a:srgbClr val="FF6600"/>
                </a:solidFill>
                <a:latin typeface="Century Gothic" panose="020B0502020202020204" pitchFamily="34" charset="0"/>
              </a:rPr>
              <a:t>O Conselho da Magistratura Federal do México, em comunicação com as ligações, informou:</a:t>
            </a:r>
          </a:p>
          <a:p>
            <a:pPr algn="just"/>
            <a:r>
              <a:rPr lang="pt-BR" sz="1500" dirty="0">
                <a:solidFill>
                  <a:srgbClr val="FF6600"/>
                </a:solidFill>
                <a:latin typeface="Century Gothic" panose="020B0502020202020204" pitchFamily="34" charset="0"/>
              </a:rPr>
              <a:t>Situação das informações recolhidas de cada país</a:t>
            </a:r>
          </a:p>
          <a:p>
            <a:pPr algn="just"/>
            <a:r>
              <a:rPr lang="pt-BR" sz="1500" dirty="0">
                <a:solidFill>
                  <a:srgbClr val="FF6600"/>
                </a:solidFill>
                <a:latin typeface="Century Gothic" panose="020B0502020202020204" pitchFamily="34" charset="0"/>
              </a:rPr>
              <a:t>Dados de contacto caso necessite de aconselhamento para a atualização e publicação de informações. </a:t>
            </a:r>
          </a:p>
          <a:p>
            <a:pPr algn="just"/>
            <a:r>
              <a:rPr lang="pt-BR" sz="1500" dirty="0">
                <a:solidFill>
                  <a:srgbClr val="FF6600"/>
                </a:solidFill>
                <a:latin typeface="Century Gothic" panose="020B0502020202020204" pitchFamily="34" charset="0"/>
              </a:rPr>
              <a:t>Solicitou a confirmação do nome do representante publicado no Portal PLIEJ</a:t>
            </a:r>
          </a:p>
          <a:p>
            <a:pPr algn="just"/>
            <a:r>
              <a:rPr lang="pt-BR" sz="1500" dirty="0">
                <a:solidFill>
                  <a:srgbClr val="FF6600"/>
                </a:solidFill>
                <a:latin typeface="Century Gothic" panose="020B0502020202020204" pitchFamily="34" charset="0"/>
              </a:rPr>
              <a:t>Ele compartilhou os manuais de usuário para consultar informações, navegação e atualizar dados.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500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500" dirty="0">
                <a:solidFill>
                  <a:srgbClr val="FF6600"/>
                </a:solidFill>
                <a:latin typeface="Century Gothic" panose="020B0502020202020204" pitchFamily="34" charset="0"/>
              </a:rPr>
              <a:t>Acompanhamento permanente para a atualização da informação.</a:t>
            </a:r>
            <a:r>
              <a:rPr lang="es-MX" sz="1500" dirty="0">
                <a:solidFill>
                  <a:srgbClr val="FF660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899DD3-244C-3ABF-EAAD-F41EBBC744AB}"/>
              </a:ext>
            </a:extLst>
          </p:cNvPr>
          <p:cNvSpPr txBox="1"/>
          <p:nvPr/>
        </p:nvSpPr>
        <p:spPr>
          <a:xfrm>
            <a:off x="2656937" y="202169"/>
            <a:ext cx="9230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PLIEJ durante la XXII edición de la Cumbre Judicial Iberoamericana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21732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2E8303-130D-F2CD-D3F4-CBB6DC9E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Nueva imagen del PLIEJ</a:t>
            </a:r>
          </a:p>
          <a:p>
            <a:pPr algn="just">
              <a:spcBef>
                <a:spcPts val="0"/>
              </a:spcBef>
            </a:pPr>
            <a: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Durante la presente edición, se trabajó en una nueva </a:t>
            </a:r>
            <a:r>
              <a:rPr lang="es-MX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propuesta de imagen </a:t>
            </a:r>
            <a:r>
              <a:rPr lang="es-MX" sz="18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y de  </a:t>
            </a:r>
            <a:r>
              <a:rPr lang="es-MX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consulta de información.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t-BR" sz="1800" dirty="0">
                <a:solidFill>
                  <a:srgbClr val="FF6600"/>
                </a:solidFill>
                <a:latin typeface="Century Gothic" panose="020B0502020202020204" pitchFamily="34" charset="0"/>
              </a:rPr>
              <a:t>Durante esta edição, foi feito um trabalho sobre uma nova </a:t>
            </a:r>
            <a:r>
              <a:rPr lang="pt-BR" sz="18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proposta de imagem </a:t>
            </a:r>
            <a:r>
              <a:rPr lang="pt-BR" sz="1800" dirty="0">
                <a:solidFill>
                  <a:srgbClr val="FF6600"/>
                </a:solidFill>
                <a:latin typeface="Century Gothic" panose="020B0502020202020204" pitchFamily="34" charset="0"/>
              </a:rPr>
              <a:t>e </a:t>
            </a:r>
            <a:r>
              <a:rPr lang="pt-BR" sz="18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consulta de informação.</a:t>
            </a:r>
          </a:p>
          <a:p>
            <a:pPr marL="0" indent="0">
              <a:buNone/>
            </a:pPr>
            <a:endParaRPr lang="es-MX" sz="2000" i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5DC30DD-B42F-7428-B913-E5ED1BCB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920" y="3234906"/>
            <a:ext cx="5507540" cy="299205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EC117B9-4A4E-D29B-5C86-CE70A1DA4D8C}"/>
              </a:ext>
            </a:extLst>
          </p:cNvPr>
          <p:cNvSpPr txBox="1"/>
          <p:nvPr/>
        </p:nvSpPr>
        <p:spPr>
          <a:xfrm>
            <a:off x="2182483" y="205520"/>
            <a:ext cx="9462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PLIEJ durante la XXII edición de la Cumbre Judicial Iberoamericana  </a:t>
            </a:r>
            <a:endParaRPr lang="es-MX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255CB6-3918-1A61-E8B9-CFBF44ED0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3" y="3269445"/>
            <a:ext cx="5723727" cy="29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D7A6DFD-B485-2E75-7F08-638ECC2D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2" y="628650"/>
            <a:ext cx="11399568" cy="19907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Es </a:t>
            </a:r>
            <a:r>
              <a:rPr lang="en-US" sz="1800" dirty="0" err="1">
                <a:solidFill>
                  <a:srgbClr val="15679A"/>
                </a:solidFill>
                <a:latin typeface="Century Gothic" panose="020B0502020202020204" pitchFamily="34" charset="0"/>
              </a:rPr>
              <a:t>importante</a:t>
            </a:r>
            <a: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rgbClr val="15679A"/>
                </a:solidFill>
                <a:latin typeface="Century Gothic" panose="020B0502020202020204" pitchFamily="34" charset="0"/>
              </a:rPr>
              <a:t>señalar</a:t>
            </a:r>
            <a: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 que </a:t>
            </a:r>
            <a:r>
              <a:rPr lang="en-US" sz="1800" b="1" dirty="0" err="1">
                <a:solidFill>
                  <a:srgbClr val="15679A"/>
                </a:solidFill>
                <a:latin typeface="Century Gothic" panose="020B0502020202020204" pitchFamily="34" charset="0"/>
              </a:rPr>
              <a:t>toda</a:t>
            </a:r>
            <a: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 la información </a:t>
            </a:r>
            <a:r>
              <a:rPr lang="en-US" sz="1800" dirty="0" err="1">
                <a:solidFill>
                  <a:srgbClr val="15679A"/>
                </a:solidFill>
                <a:latin typeface="Century Gothic" panose="020B0502020202020204" pitchFamily="34" charset="0"/>
              </a:rPr>
              <a:t>contenida</a:t>
            </a:r>
            <a: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 en PLIEJ </a:t>
            </a:r>
            <a:r>
              <a:rPr lang="en-US" sz="1800" dirty="0" err="1">
                <a:solidFill>
                  <a:srgbClr val="15679A"/>
                </a:solidFill>
                <a:latin typeface="Century Gothic" panose="020B0502020202020204" pitchFamily="34" charset="0"/>
              </a:rPr>
              <a:t>será</a:t>
            </a:r>
            <a: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rgbClr val="15679A"/>
                </a:solidFill>
                <a:latin typeface="Century Gothic" panose="020B0502020202020204" pitchFamily="34" charset="0"/>
              </a:rPr>
              <a:t>incorporada</a:t>
            </a:r>
            <a:r>
              <a:rPr lang="en-US" sz="1800" dirty="0">
                <a:solidFill>
                  <a:srgbClr val="15679A"/>
                </a:solidFill>
                <a:latin typeface="Century Gothic" panose="020B0502020202020204" pitchFamily="34" charset="0"/>
              </a:rPr>
              <a:t> al </a:t>
            </a:r>
            <a:r>
              <a:rPr lang="en-US" sz="18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nuevo PLIEJ.</a:t>
            </a:r>
            <a:br>
              <a:rPr lang="en-US" sz="1800" b="1" dirty="0">
                <a:solidFill>
                  <a:srgbClr val="15679A"/>
                </a:solidFill>
                <a:latin typeface="Century Gothic" panose="020B0502020202020204" pitchFamily="34" charset="0"/>
              </a:rPr>
            </a:br>
            <a:r>
              <a:rPr lang="pt-BR" sz="1800" dirty="0">
                <a:solidFill>
                  <a:srgbClr val="FF6600"/>
                </a:solidFill>
                <a:latin typeface="Century Gothic" panose="020B0502020202020204" pitchFamily="34" charset="0"/>
              </a:rPr>
              <a:t>É importante notar que </a:t>
            </a:r>
            <a:r>
              <a:rPr lang="pt-BR" sz="18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toda</a:t>
            </a:r>
            <a:r>
              <a:rPr lang="pt-BR" sz="1800" dirty="0">
                <a:solidFill>
                  <a:srgbClr val="FF6600"/>
                </a:solidFill>
                <a:latin typeface="Century Gothic" panose="020B0502020202020204" pitchFamily="34" charset="0"/>
              </a:rPr>
              <a:t> a informação contida no PLIEJ será incorporada no </a:t>
            </a:r>
            <a:r>
              <a:rPr lang="pt-BR" sz="18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novo</a:t>
            </a:r>
            <a:r>
              <a:rPr lang="pt-BR" sz="1800" dirty="0">
                <a:solidFill>
                  <a:srgbClr val="FF6600"/>
                </a:solidFill>
                <a:latin typeface="Century Gothic" panose="020B0502020202020204" pitchFamily="34" charset="0"/>
              </a:rPr>
              <a:t> </a:t>
            </a:r>
            <a:r>
              <a:rPr lang="pt-BR" sz="18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Portal PLIEJ.</a:t>
            </a:r>
            <a:br>
              <a:rPr lang="es-MX" sz="4400" i="1" dirty="0">
                <a:solidFill>
                  <a:srgbClr val="FF6600"/>
                </a:solidFill>
              </a:rPr>
            </a:br>
            <a:br>
              <a:rPr lang="en-US" sz="4400" dirty="0">
                <a:latin typeface="Century Gothic" panose="020B0502020202020204" pitchFamily="34" charset="0"/>
              </a:rPr>
            </a:br>
            <a:endParaRPr lang="es-MX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E68E7904-178E-C76D-9498-07AB3E016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7931" y="2705100"/>
            <a:ext cx="5181600" cy="35242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F90BBC5-04B0-6F31-526B-3C22912406F9}"/>
              </a:ext>
            </a:extLst>
          </p:cNvPr>
          <p:cNvSpPr txBox="1">
            <a:spLocks/>
          </p:cNvSpPr>
          <p:nvPr/>
        </p:nvSpPr>
        <p:spPr>
          <a:xfrm>
            <a:off x="1384300" y="101600"/>
            <a:ext cx="10515600" cy="75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Información (histórica) de PLIEJ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565F2B0-4A1D-0550-A9F5-1407720E6C2D}"/>
              </a:ext>
            </a:extLst>
          </p:cNvPr>
          <p:cNvSpPr/>
          <p:nvPr/>
        </p:nvSpPr>
        <p:spPr>
          <a:xfrm>
            <a:off x="5885791" y="4143947"/>
            <a:ext cx="55245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6B6245A-F316-5434-0B9D-52AF8A2A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69" y="2714625"/>
            <a:ext cx="5077432" cy="35147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14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AFCEA0D-CB61-D15B-4C67-1EEB08120A6B}"/>
              </a:ext>
            </a:extLst>
          </p:cNvPr>
          <p:cNvSpPr txBox="1"/>
          <p:nvPr/>
        </p:nvSpPr>
        <p:spPr>
          <a:xfrm>
            <a:off x="5419725" y="311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Página de inicio</a:t>
            </a:r>
            <a:endParaRPr lang="es-MX" sz="240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B3AC3C7-43E6-AEB8-F274-55A0EB6F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71625"/>
            <a:ext cx="10658475" cy="4605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6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Nueva imagen del PLIEJ</a:t>
            </a:r>
          </a:p>
          <a:p>
            <a:pPr algn="just">
              <a:spcBef>
                <a:spcPts val="0"/>
              </a:spcBef>
            </a:pPr>
            <a:r>
              <a:rPr lang="es-MX" sz="1800" dirty="0">
                <a:latin typeface="Century Gothic" panose="020B0502020202020204" pitchFamily="34" charset="0"/>
              </a:rPr>
              <a:t>Desde la página de inicio es posible consultar datos estadísticos, ya sea del país seleccionado o  datos globales promedio de los países con los que se cuenta información.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latin typeface="Century Gothic" panose="020B0502020202020204" pitchFamily="34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t-BR" sz="1800" dirty="0">
                <a:solidFill>
                  <a:srgbClr val="FF6600"/>
                </a:solidFill>
                <a:latin typeface="Century Gothic" panose="020B0502020202020204" pitchFamily="34" charset="0"/>
              </a:rPr>
              <a:t>A partir da página inicial é possível consultar dados estatísticos, quer do país selecionado, quer dados globais médios dos países com os quais a informação está disponível.</a:t>
            </a:r>
            <a:endParaRPr lang="es-MX" sz="1800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2000" dirty="0">
              <a:latin typeface="Century Gothic" panose="020B0502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966938C-DA58-1A00-1EC1-ABD64E7D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82" y="3303917"/>
            <a:ext cx="5928517" cy="31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0118F-248E-40DD-CDC7-517E2D53A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E1FFE-1A0C-FFBA-35D0-7CFE3A53D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47" y="1488182"/>
            <a:ext cx="6004209" cy="474004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Nueva imagen del PLIEJ</a:t>
            </a:r>
          </a:p>
          <a:p>
            <a:pPr algn="just">
              <a:spcBef>
                <a:spcPts val="0"/>
              </a:spcBef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Facilita la captura y actualización de la información de los poderes judiciales;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1600" dirty="0">
                <a:solidFill>
                  <a:srgbClr val="FF6600"/>
                </a:solidFill>
                <a:latin typeface="Century Gothic" panose="020B0502020202020204" pitchFamily="34" charset="0"/>
              </a:rPr>
              <a:t>Facilita a captação e atualização de informações dos poderes judiciários;</a:t>
            </a:r>
            <a:endParaRPr lang="es-MX" sz="1600" i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s-MX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MX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MX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C608421-6680-7F00-428F-DFADAC1D7C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169" y="3239344"/>
            <a:ext cx="5974558" cy="2859532"/>
          </a:xfr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96D80E-7151-3DCA-B280-B54AC71D3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81" y="4093906"/>
            <a:ext cx="4857750" cy="239383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B48EC3-D63C-8750-3CED-48BA6160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081" y="1397479"/>
            <a:ext cx="4857750" cy="246072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9DC51D8-E202-43D1-728F-9C4345CB0AA5}"/>
              </a:ext>
            </a:extLst>
          </p:cNvPr>
          <p:cNvSpPr txBox="1"/>
          <p:nvPr/>
        </p:nvSpPr>
        <p:spPr>
          <a:xfrm>
            <a:off x="5419725" y="311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Captura de datos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5457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9C931-863C-5ED1-FBE9-22935532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6C9E48-B192-69E3-056D-9F69F33CE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46" y="1436914"/>
            <a:ext cx="4264442" cy="4740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Nueva imagen del PLIEJ</a:t>
            </a:r>
          </a:p>
          <a:p>
            <a:pPr marL="0" indent="0" algn="just">
              <a:buNone/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onsultas más amigables y proporcionar consultas comparativas</a:t>
            </a:r>
          </a:p>
          <a:p>
            <a:pPr marL="0" indent="0" algn="just">
              <a:buNone/>
            </a:pPr>
            <a:endParaRPr lang="es-MX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Permite seleccionar entre </a:t>
            </a:r>
            <a:r>
              <a:rPr lang="es-MX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tres diferentes tipo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         gráficas </a:t>
            </a:r>
          </a:p>
          <a:p>
            <a:pPr algn="just">
              <a:spcBef>
                <a:spcPts val="0"/>
              </a:spcBef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Modificar el cambio de año y seleccionar filtros de consulta </a:t>
            </a:r>
          </a:p>
          <a:p>
            <a:pPr algn="just">
              <a:spcBef>
                <a:spcPts val="0"/>
              </a:spcBef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Tablas comparativas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MX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400" dirty="0">
                <a:solidFill>
                  <a:srgbClr val="FF6600"/>
                </a:solidFill>
                <a:latin typeface="Century Gothic" panose="020B0502020202020204" pitchFamily="34" charset="0"/>
              </a:rPr>
              <a:t>Consultas mais amigáveis e consultas comparativas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solidFill>
                  <a:srgbClr val="FF6600"/>
                </a:solidFill>
                <a:latin typeface="Century Gothic" panose="020B0502020202020204" pitchFamily="34" charset="0"/>
              </a:rPr>
              <a:t>Permite selecionar entre </a:t>
            </a:r>
            <a:r>
              <a:rPr lang="pt-BR" sz="14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três tipos diferentes </a:t>
            </a:r>
            <a:r>
              <a:rPr lang="pt-BR" sz="1400" dirty="0">
                <a:solidFill>
                  <a:srgbClr val="FF6600"/>
                </a:solidFill>
                <a:latin typeface="Century Gothic" panose="020B0502020202020204" pitchFamily="34" charset="0"/>
              </a:rPr>
              <a:t>de gráficos 
Modificar a alteração de ano e selecionar filtros de consulta 
Tabelas de comparação</a:t>
            </a:r>
            <a:endParaRPr lang="es-MX" sz="1400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1400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MX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EB5A9E-6212-AB17-FEEF-52E9261AD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340" y="4435648"/>
            <a:ext cx="6456385" cy="189297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B630C5-0510-A153-5F6C-4FD28680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842" y="1786463"/>
            <a:ext cx="3300663" cy="231158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6F2BB9A-BB62-7DBC-719A-0B1865D22026}"/>
              </a:ext>
            </a:extLst>
          </p:cNvPr>
          <p:cNvSpPr txBox="1"/>
          <p:nvPr/>
        </p:nvSpPr>
        <p:spPr>
          <a:xfrm>
            <a:off x="5419725" y="311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Consultas comparativas  </a:t>
            </a:r>
            <a:endParaRPr lang="es-MX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1041FE-FCD8-FC08-A830-C95FDA56B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316" y="1786463"/>
            <a:ext cx="3150498" cy="23800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77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8ADF7E-B676-16E8-E227-9427EB34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5" y="1740906"/>
            <a:ext cx="3571337" cy="4652962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Nueva imagen del PLIEJ</a:t>
            </a:r>
          </a:p>
          <a:p>
            <a:pPr marL="0" indent="0" algn="just">
              <a:buNone/>
            </a:pPr>
            <a:endParaRPr lang="es-MX" sz="2400" b="1" dirty="0">
              <a:solidFill>
                <a:srgbClr val="15679A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Permite la selección por </a:t>
            </a:r>
            <a:r>
              <a:rPr lang="es-MX" sz="2000" dirty="0">
                <a:solidFill>
                  <a:srgbClr val="156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país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y/o por </a:t>
            </a:r>
            <a:r>
              <a:rPr lang="es-MX" sz="2000" dirty="0">
                <a:solidFill>
                  <a:srgbClr val="156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año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para la consulta de información</a:t>
            </a:r>
          </a:p>
          <a:p>
            <a:pPr algn="just"/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altLang="es-MX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P</a:t>
            </a:r>
            <a:r>
              <a:rPr lang="pt-PT" altLang="es-MX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ermite selecionar por </a:t>
            </a:r>
            <a:r>
              <a:rPr lang="pt-PT" altLang="es-MX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país</a:t>
            </a:r>
            <a:r>
              <a:rPr lang="pt-PT" altLang="es-MX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e/ou </a:t>
            </a:r>
            <a:r>
              <a:rPr lang="pt-PT" altLang="es-MX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ano</a:t>
            </a:r>
            <a:r>
              <a:rPr lang="pt-PT" altLang="es-MX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para consultar informação.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endParaRPr lang="es-MX" sz="1800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es-MX" sz="1800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es-MX" sz="1800" i="1" dirty="0">
              <a:solidFill>
                <a:srgbClr val="FF6600"/>
              </a:solidFill>
            </a:endParaRPr>
          </a:p>
          <a:p>
            <a:pPr algn="just"/>
            <a:endParaRPr lang="es-MX" sz="2000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EF946F0-6E9E-32D8-4913-0BA5BDBB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832" y="132344"/>
            <a:ext cx="8972550" cy="663575"/>
          </a:xfrm>
        </p:spPr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s-MX" sz="18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Filtros de consulta (país /año)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C8360E-4DFD-975D-9DD0-67AAE60A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62" y="1641297"/>
            <a:ext cx="7136043" cy="4681060"/>
          </a:xfrm>
          <a:prstGeom prst="rect">
            <a:avLst/>
          </a:prstGeom>
          <a:ln w="3175">
            <a:solidFill>
              <a:srgbClr val="15679A"/>
            </a:solidFill>
          </a:ln>
        </p:spPr>
      </p:pic>
    </p:spTree>
    <p:extLst>
      <p:ext uri="{BB962C8B-B14F-4D97-AF65-F5344CB8AC3E}">
        <p14:creationId xmlns:p14="http://schemas.microsoft.com/office/powerpoint/2010/main" val="230630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D2DCA-4000-C05E-5B8C-46C58387E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CEFD1CF-8BB5-7C26-AF8D-B07A33DD7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1" y="1555705"/>
            <a:ext cx="4948873" cy="5014334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353D8-BC3A-00EC-3457-3BDD29DA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6491"/>
            <a:ext cx="5430328" cy="4710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Nueva imagen del  PLIEJ</a:t>
            </a:r>
          </a:p>
          <a:p>
            <a:pPr marL="0" indent="0" algn="ctr">
              <a:buNone/>
            </a:pPr>
            <a:endParaRPr lang="es-MX" sz="3200" b="1" dirty="0">
              <a:solidFill>
                <a:srgbClr val="15679A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Actualización y reorganización de la estructura del sitio aprovechando los avances tecnológicos y priorizando la </a:t>
            </a:r>
            <a:r>
              <a:rPr lang="es-MX" sz="2400" dirty="0">
                <a:solidFill>
                  <a:srgbClr val="15679A"/>
                </a:solidFill>
                <a:latin typeface="Century Gothic" panose="020B0502020202020204" pitchFamily="34" charset="0"/>
              </a:rPr>
              <a:t>información jurisdiccional </a:t>
            </a:r>
            <a:r>
              <a:rPr lang="es-MX" sz="2400" dirty="0">
                <a:latin typeface="Century Gothic" panose="020B0502020202020204" pitchFamily="34" charset="0"/>
              </a:rPr>
              <a:t>y de </a:t>
            </a:r>
            <a:r>
              <a:rPr lang="es-MX" sz="2400" dirty="0">
                <a:solidFill>
                  <a:srgbClr val="15679A"/>
                </a:solidFill>
                <a:latin typeface="Century Gothic" panose="020B0502020202020204" pitchFamily="34" charset="0"/>
              </a:rPr>
              <a:t>carrera judicial.</a:t>
            </a:r>
          </a:p>
          <a:p>
            <a:pPr marL="0" indent="0" algn="just">
              <a:buNone/>
            </a:pPr>
            <a:endParaRPr lang="es-MX" sz="2400" dirty="0">
              <a:solidFill>
                <a:srgbClr val="15679A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400" dirty="0">
                <a:solidFill>
                  <a:srgbClr val="FF6600"/>
                </a:solidFill>
                <a:latin typeface="Century Gothic" panose="020B0502020202020204" pitchFamily="34" charset="0"/>
              </a:rPr>
              <a:t>Atualização e reorganização da estrutura do site, aproveitando os avanços tecnológicos e priorizando </a:t>
            </a:r>
            <a:r>
              <a:rPr lang="pt-BR" sz="2400" dirty="0">
                <a:solidFill>
                  <a:srgbClr val="15679A"/>
                </a:solidFill>
                <a:latin typeface="Century Gothic" panose="020B0502020202020204" pitchFamily="34" charset="0"/>
              </a:rPr>
              <a:t>informações da carreira jurisdicional </a:t>
            </a:r>
            <a:r>
              <a:rPr lang="pt-BR" sz="2400" dirty="0">
                <a:solidFill>
                  <a:srgbClr val="FF6600"/>
                </a:solidFill>
                <a:latin typeface="Century Gothic" panose="020B0502020202020204" pitchFamily="34" charset="0"/>
              </a:rPr>
              <a:t>e </a:t>
            </a:r>
            <a:r>
              <a:rPr lang="pt-BR" sz="2400" dirty="0">
                <a:solidFill>
                  <a:srgbClr val="15679A"/>
                </a:solidFill>
                <a:latin typeface="Century Gothic" panose="020B0502020202020204" pitchFamily="34" charset="0"/>
              </a:rPr>
              <a:t>judiciária</a:t>
            </a:r>
            <a:r>
              <a:rPr lang="pt-BR" sz="2400" dirty="0">
                <a:solidFill>
                  <a:srgbClr val="FF6600"/>
                </a:solidFill>
                <a:latin typeface="Century Gothic" panose="020B0502020202020204" pitchFamily="34" charset="0"/>
              </a:rPr>
              <a:t>.</a:t>
            </a:r>
            <a:endParaRPr lang="es-MX" sz="2400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b="0" i="0" u="none" strike="noStrike" baseline="0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82C90A4-4098-4E63-A25C-7BBCA07EA333}"/>
              </a:ext>
            </a:extLst>
          </p:cNvPr>
          <p:cNvSpPr txBox="1"/>
          <p:nvPr/>
        </p:nvSpPr>
        <p:spPr>
          <a:xfrm>
            <a:off x="5419725" y="311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Reorganización de las 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secciones e información 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93987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1df95a-77ad-4250-86a6-681ec3006f5f">
      <Terms xmlns="http://schemas.microsoft.com/office/infopath/2007/PartnerControls"/>
    </lcf76f155ced4ddcb4097134ff3c332f>
    <TaxCatchAll xmlns="ef3d409c-51e8-4a1c-b238-cf9f367330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8DCEB64E28544B9B732E7D5187433A" ma:contentTypeVersion="15" ma:contentTypeDescription="Crear nuevo documento." ma:contentTypeScope="" ma:versionID="f05f77f544e7bc9a57ea87f8f286ef79">
  <xsd:schema xmlns:xsd="http://www.w3.org/2001/XMLSchema" xmlns:xs="http://www.w3.org/2001/XMLSchema" xmlns:p="http://schemas.microsoft.com/office/2006/metadata/properties" xmlns:ns2="111df95a-77ad-4250-86a6-681ec3006f5f" xmlns:ns3="ef3d409c-51e8-4a1c-b238-cf9f3673307b" targetNamespace="http://schemas.microsoft.com/office/2006/metadata/properties" ma:root="true" ma:fieldsID="2c231d6ee664f6b8a2bb3c970f94e974" ns2:_="" ns3:_="">
    <xsd:import namespace="111df95a-77ad-4250-86a6-681ec3006f5f"/>
    <xsd:import namespace="ef3d409c-51e8-4a1c-b238-cf9f36733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df95a-77ad-4250-86a6-681ec3006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6df2fa1b-c5fa-467e-b3aa-78339dce8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d409c-51e8-4a1c-b238-cf9f36733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a9e011-dc6c-436a-b66b-4066f5fcba3f}" ma:internalName="TaxCatchAll" ma:showField="CatchAllData" ma:web="ef3d409c-51e8-4a1c-b238-cf9f36733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11A12-92D9-4E20-98B2-91FEBB7ABDE2}">
  <ds:schemaRefs>
    <ds:schemaRef ds:uri="http://www.w3.org/XML/1998/namespace"/>
    <ds:schemaRef ds:uri="f17695e8-1c53-4a7d-8ae1-0561f13e47f6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9f02d59-d503-40e6-ac50-fa6abe25ca9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6223E7A-9ADB-4FD0-AFC6-F6D9D7E4E5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48A4B-AEB0-4772-A999-0AF71B250696}"/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1006</Words>
  <Application>Microsoft Office PowerPoint</Application>
  <PresentationFormat>Panorámica</PresentationFormat>
  <Paragraphs>139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       Es importante señalar que toda la información contenida en PLIEJ será incorporada al nuevo PLIEJ. É importante notar que toda a informação contida no PLIEJ será incorporada no novo Portal PLIEJ.  </vt:lpstr>
      <vt:lpstr>Presentación de PowerPoint</vt:lpstr>
      <vt:lpstr>Presentación de PowerPoint</vt:lpstr>
      <vt:lpstr>Presentación de PowerPoint</vt:lpstr>
      <vt:lpstr>Filtros de consulta (país /año)</vt:lpstr>
      <vt:lpstr>Presentación de PowerPoint</vt:lpstr>
      <vt:lpstr>Documentos</vt:lpstr>
      <vt:lpstr>Representantes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BUENAS PRÁCTICAS EN MATERIA DE INCLUSIÓN E INTERSECCIONALIDAD EN LA CARRERA JUDICIAL  Grupo de Trabajo 1 “Selección de jueces y juezas y permanencia en la carrera judicial”</dc:title>
  <dc:creator>MARIA FERNANDA TELLEZ GIRON GARCIA</dc:creator>
  <cp:lastModifiedBy>DGRI</cp:lastModifiedBy>
  <cp:revision>107</cp:revision>
  <cp:lastPrinted>2024-03-11T15:29:55Z</cp:lastPrinted>
  <dcterms:created xsi:type="dcterms:W3CDTF">2023-03-30T16:14:48Z</dcterms:created>
  <dcterms:modified xsi:type="dcterms:W3CDTF">2025-02-11T23:42:39Z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0x0101000D8DCEB64E28544B9B732E7D5187433A</vt:lpwstr>
  </property>
</Properties>
</file>